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59" r:id="rId4"/>
    <p:sldId id="297" r:id="rId5"/>
    <p:sldId id="290" r:id="rId6"/>
    <p:sldId id="265" r:id="rId7"/>
    <p:sldId id="298" r:id="rId8"/>
    <p:sldId id="286" r:id="rId9"/>
    <p:sldId id="263" r:id="rId10"/>
    <p:sldId id="302" r:id="rId11"/>
    <p:sldId id="299" r:id="rId12"/>
    <p:sldId id="292" r:id="rId13"/>
    <p:sldId id="293" r:id="rId14"/>
    <p:sldId id="301" r:id="rId15"/>
    <p:sldId id="261" r:id="rId16"/>
    <p:sldId id="300" r:id="rId17"/>
    <p:sldId id="294" r:id="rId18"/>
    <p:sldId id="264" r:id="rId19"/>
    <p:sldId id="287" r:id="rId20"/>
    <p:sldId id="260" r:id="rId21"/>
    <p:sldId id="266" r:id="rId22"/>
    <p:sldId id="267" r:id="rId23"/>
    <p:sldId id="269" r:id="rId24"/>
    <p:sldId id="270" r:id="rId25"/>
    <p:sldId id="296" r:id="rId26"/>
    <p:sldId id="257" r:id="rId27"/>
    <p:sldId id="295" r:id="rId28"/>
    <p:sldId id="288" r:id="rId29"/>
    <p:sldId id="274" r:id="rId30"/>
    <p:sldId id="305" r:id="rId31"/>
    <p:sldId id="281" r:id="rId32"/>
    <p:sldId id="282" r:id="rId33"/>
    <p:sldId id="291" r:id="rId34"/>
    <p:sldId id="277" r:id="rId35"/>
    <p:sldId id="278" r:id="rId36"/>
    <p:sldId id="276" r:id="rId37"/>
    <p:sldId id="279" r:id="rId38"/>
    <p:sldId id="280" r:id="rId39"/>
    <p:sldId id="273" r:id="rId40"/>
    <p:sldId id="307" r:id="rId41"/>
    <p:sldId id="306" r:id="rId42"/>
    <p:sldId id="289" r:id="rId43"/>
    <p:sldId id="26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107" d="100"/>
          <a:sy n="107" d="100"/>
        </p:scale>
        <p:origin x="-37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1D591B2-8E2F-4AC9-B629-93B7DB3E2118}" type="datetimeFigureOut">
              <a:rPr lang="en-US" smtClean="0"/>
              <a:pPr/>
              <a:t>9/5/2014</a:t>
            </a:fld>
            <a:endParaRPr lang="en-US"/>
          </a:p>
        </p:txBody>
      </p:sp>
      <p:sp>
        <p:nvSpPr>
          <p:cNvPr id="16" name="Slide Number Placeholder 15"/>
          <p:cNvSpPr>
            <a:spLocks noGrp="1"/>
          </p:cNvSpPr>
          <p:nvPr>
            <p:ph type="sldNum" sz="quarter" idx="11"/>
          </p:nvPr>
        </p:nvSpPr>
        <p:spPr/>
        <p:txBody>
          <a:bodyPr/>
          <a:lstStyle/>
          <a:p>
            <a:fld id="{FCA7B66D-E38C-4149-9276-7FBC67F9303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D591B2-8E2F-4AC9-B629-93B7DB3E2118}"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7B66D-E38C-4149-9276-7FBC67F930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D591B2-8E2F-4AC9-B629-93B7DB3E2118}"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7B66D-E38C-4149-9276-7FBC67F930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1D591B2-8E2F-4AC9-B629-93B7DB3E2118}" type="datetimeFigureOut">
              <a:rPr lang="en-US" smtClean="0"/>
              <a:pPr/>
              <a:t>9/5/2014</a:t>
            </a:fld>
            <a:endParaRPr lang="en-US"/>
          </a:p>
        </p:txBody>
      </p:sp>
      <p:sp>
        <p:nvSpPr>
          <p:cNvPr id="15" name="Slide Number Placeholder 14"/>
          <p:cNvSpPr>
            <a:spLocks noGrp="1"/>
          </p:cNvSpPr>
          <p:nvPr>
            <p:ph type="sldNum" sz="quarter" idx="15"/>
          </p:nvPr>
        </p:nvSpPr>
        <p:spPr/>
        <p:txBody>
          <a:bodyPr/>
          <a:lstStyle>
            <a:lvl1pPr algn="ctr">
              <a:defRPr/>
            </a:lvl1pPr>
          </a:lstStyle>
          <a:p>
            <a:fld id="{FCA7B66D-E38C-4149-9276-7FBC67F9303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591B2-8E2F-4AC9-B629-93B7DB3E2118}"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7B66D-E38C-4149-9276-7FBC67F9303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D591B2-8E2F-4AC9-B629-93B7DB3E2118}"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7B66D-E38C-4149-9276-7FBC67F9303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CA7B66D-E38C-4149-9276-7FBC67F9303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1D591B2-8E2F-4AC9-B629-93B7DB3E2118}" type="datetimeFigureOut">
              <a:rPr lang="en-US" smtClean="0"/>
              <a:pPr/>
              <a:t>9/5/2014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D591B2-8E2F-4AC9-B629-93B7DB3E2118}"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7B66D-E38C-4149-9276-7FBC67F9303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591B2-8E2F-4AC9-B629-93B7DB3E2118}"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7B66D-E38C-4149-9276-7FBC67F930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1D591B2-8E2F-4AC9-B629-93B7DB3E2118}" type="datetimeFigureOut">
              <a:rPr lang="en-US" smtClean="0"/>
              <a:pPr/>
              <a:t>9/5/2014</a:t>
            </a:fld>
            <a:endParaRPr lang="en-US"/>
          </a:p>
        </p:txBody>
      </p:sp>
      <p:sp>
        <p:nvSpPr>
          <p:cNvPr id="9" name="Slide Number Placeholder 8"/>
          <p:cNvSpPr>
            <a:spLocks noGrp="1"/>
          </p:cNvSpPr>
          <p:nvPr>
            <p:ph type="sldNum" sz="quarter" idx="15"/>
          </p:nvPr>
        </p:nvSpPr>
        <p:spPr/>
        <p:txBody>
          <a:bodyPr/>
          <a:lstStyle/>
          <a:p>
            <a:fld id="{FCA7B66D-E38C-4149-9276-7FBC67F9303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1D591B2-8E2F-4AC9-B629-93B7DB3E2118}" type="datetimeFigureOut">
              <a:rPr lang="en-US" smtClean="0"/>
              <a:pPr/>
              <a:t>9/5/2014</a:t>
            </a:fld>
            <a:endParaRPr lang="en-US"/>
          </a:p>
        </p:txBody>
      </p:sp>
      <p:sp>
        <p:nvSpPr>
          <p:cNvPr id="9" name="Slide Number Placeholder 8"/>
          <p:cNvSpPr>
            <a:spLocks noGrp="1"/>
          </p:cNvSpPr>
          <p:nvPr>
            <p:ph type="sldNum" sz="quarter" idx="11"/>
          </p:nvPr>
        </p:nvSpPr>
        <p:spPr/>
        <p:txBody>
          <a:bodyPr/>
          <a:lstStyle/>
          <a:p>
            <a:fld id="{FCA7B66D-E38C-4149-9276-7FBC67F9303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1D591B2-8E2F-4AC9-B629-93B7DB3E2118}" type="datetimeFigureOut">
              <a:rPr lang="en-US" smtClean="0"/>
              <a:pPr/>
              <a:t>9/5/2014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CA7B66D-E38C-4149-9276-7FBC67F9303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8Gv0H-vPoDc&amp;safety_mode=true&amp;persist_safety_mode=1"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smtClean="0"/>
              <a:t>Synthesized by Mrs. Snell</a:t>
            </a:r>
            <a:endParaRPr lang="en-US" sz="2800" dirty="0"/>
          </a:p>
        </p:txBody>
      </p:sp>
      <p:sp>
        <p:nvSpPr>
          <p:cNvPr id="2" name="Title 1"/>
          <p:cNvSpPr>
            <a:spLocks noGrp="1"/>
          </p:cNvSpPr>
          <p:nvPr>
            <p:ph type="ctrTitle"/>
          </p:nvPr>
        </p:nvSpPr>
        <p:spPr/>
        <p:txBody>
          <a:bodyPr/>
          <a:lstStyle/>
          <a:p>
            <a:r>
              <a:rPr lang="en-US" sz="8000" dirty="0" smtClean="0">
                <a:solidFill>
                  <a:srgbClr val="FFFF00"/>
                </a:solidFill>
              </a:rPr>
              <a:t>Notes on Formal Writing</a:t>
            </a:r>
            <a:r>
              <a:rPr lang="en-US" dirty="0" smtClean="0">
                <a:solidFill>
                  <a:srgbClr val="FFFF00"/>
                </a:solidFill>
              </a:rPr>
              <a:t>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5715000" cy="4572000"/>
          </a:xfrm>
        </p:spPr>
        <p:txBody>
          <a:bodyPr>
            <a:normAutofit fontScale="92500" lnSpcReduction="20000"/>
          </a:bodyPr>
          <a:lstStyle/>
          <a:p>
            <a:pPr marL="0" indent="0">
              <a:buNone/>
            </a:pPr>
            <a:r>
              <a:rPr lang="en-US" sz="2400" dirty="0" smtClean="0"/>
              <a:t>Run-on Sentence</a:t>
            </a:r>
          </a:p>
          <a:p>
            <a:pPr marL="0" indent="0">
              <a:buNone/>
            </a:pPr>
            <a:r>
              <a:rPr lang="en-US" sz="2000" i="1" dirty="0"/>
              <a:t>Clark had </a:t>
            </a:r>
            <a:r>
              <a:rPr lang="en-US" sz="2000" i="1" dirty="0">
                <a:solidFill>
                  <a:schemeClr val="accent2"/>
                </a:solidFill>
              </a:rPr>
              <a:t>vanished he left </a:t>
            </a:r>
            <a:r>
              <a:rPr lang="en-US" sz="2000" i="1" dirty="0"/>
              <a:t>his eyeglasses and coat in the telephone booth</a:t>
            </a:r>
            <a:r>
              <a:rPr lang="en-US" sz="2000" i="1" dirty="0" smtClean="0"/>
              <a:t>.</a:t>
            </a:r>
          </a:p>
          <a:p>
            <a:pPr marL="0" indent="0">
              <a:buNone/>
            </a:pPr>
            <a:endParaRPr lang="en-US" sz="2000" i="1" dirty="0" smtClean="0"/>
          </a:p>
          <a:p>
            <a:pPr marL="0" indent="0">
              <a:buNone/>
            </a:pPr>
            <a:r>
              <a:rPr lang="en-US" sz="2000" i="1" dirty="0" smtClean="0"/>
              <a:t>Comma Splice</a:t>
            </a:r>
            <a:endParaRPr lang="en-US" sz="2400" dirty="0"/>
          </a:p>
          <a:p>
            <a:pPr marL="0" indent="0">
              <a:buNone/>
            </a:pPr>
            <a:r>
              <a:rPr lang="en-US" sz="2000" i="1" dirty="0"/>
              <a:t>Clark had </a:t>
            </a:r>
            <a:r>
              <a:rPr lang="en-US" sz="2000" i="1" dirty="0" smtClean="0">
                <a:solidFill>
                  <a:schemeClr val="accent2"/>
                </a:solidFill>
              </a:rPr>
              <a:t>vanished, </a:t>
            </a:r>
            <a:r>
              <a:rPr lang="en-US" sz="2000" i="1" dirty="0">
                <a:solidFill>
                  <a:schemeClr val="accent2"/>
                </a:solidFill>
              </a:rPr>
              <a:t>he left </a:t>
            </a:r>
            <a:r>
              <a:rPr lang="en-US" sz="2000" i="1" dirty="0"/>
              <a:t>his eyeglasses and coat in the telephone booth</a:t>
            </a:r>
            <a:r>
              <a:rPr lang="en-US" sz="2000" i="1" dirty="0" smtClean="0"/>
              <a:t>.</a:t>
            </a:r>
          </a:p>
          <a:p>
            <a:pPr marL="0" indent="0">
              <a:buNone/>
            </a:pPr>
            <a:endParaRPr lang="en-US" sz="2000" dirty="0" smtClean="0"/>
          </a:p>
          <a:p>
            <a:pPr marL="0" indent="0">
              <a:buNone/>
            </a:pPr>
            <a:r>
              <a:rPr lang="en-US" sz="2000" dirty="0" smtClean="0"/>
              <a:t>Correct:</a:t>
            </a:r>
            <a:endParaRPr lang="en-US" sz="2000" dirty="0"/>
          </a:p>
          <a:p>
            <a:pPr marL="0" indent="0">
              <a:buNone/>
            </a:pPr>
            <a:r>
              <a:rPr lang="en-US" sz="2000" i="1" dirty="0"/>
              <a:t>Clark had </a:t>
            </a:r>
            <a:r>
              <a:rPr lang="en-US" sz="2000" i="1" dirty="0">
                <a:solidFill>
                  <a:schemeClr val="accent2"/>
                </a:solidFill>
              </a:rPr>
              <a:t>vanished, </a:t>
            </a:r>
            <a:r>
              <a:rPr lang="en-US" sz="2000" i="1" dirty="0" smtClean="0">
                <a:solidFill>
                  <a:schemeClr val="accent2"/>
                </a:solidFill>
              </a:rPr>
              <a:t>but he </a:t>
            </a:r>
            <a:r>
              <a:rPr lang="en-US" sz="2000" i="1" dirty="0">
                <a:solidFill>
                  <a:schemeClr val="accent2"/>
                </a:solidFill>
              </a:rPr>
              <a:t>left </a:t>
            </a:r>
            <a:r>
              <a:rPr lang="en-US" sz="2000" i="1" dirty="0"/>
              <a:t>his eyeglasses and coat in the telephone booth</a:t>
            </a:r>
            <a:r>
              <a:rPr lang="en-US" sz="2000" i="1" dirty="0" smtClean="0"/>
              <a:t>.</a:t>
            </a:r>
          </a:p>
          <a:p>
            <a:pPr marL="0" indent="0">
              <a:buNone/>
            </a:pPr>
            <a:endParaRPr lang="en-US" sz="2000" i="1" dirty="0"/>
          </a:p>
          <a:p>
            <a:pPr marL="0" indent="0">
              <a:buNone/>
            </a:pPr>
            <a:r>
              <a:rPr lang="en-US" sz="2000" dirty="0" smtClean="0"/>
              <a:t>Correct:</a:t>
            </a:r>
            <a:endParaRPr lang="en-US" sz="2000" dirty="0"/>
          </a:p>
          <a:p>
            <a:pPr marL="0" indent="0">
              <a:buNone/>
            </a:pPr>
            <a:r>
              <a:rPr lang="en-US" sz="2000" i="1" dirty="0"/>
              <a:t>Clark had </a:t>
            </a:r>
            <a:r>
              <a:rPr lang="en-US" sz="2000" i="1" dirty="0" smtClean="0">
                <a:solidFill>
                  <a:schemeClr val="accent2"/>
                </a:solidFill>
              </a:rPr>
              <a:t>vanished; </a:t>
            </a:r>
            <a:r>
              <a:rPr lang="en-US" sz="2000" i="1" dirty="0">
                <a:solidFill>
                  <a:schemeClr val="accent2"/>
                </a:solidFill>
              </a:rPr>
              <a:t>he left </a:t>
            </a:r>
            <a:r>
              <a:rPr lang="en-US" sz="2000" i="1" dirty="0"/>
              <a:t>his eyeglasses and coat in the telephone booth.</a:t>
            </a:r>
          </a:p>
          <a:p>
            <a:pPr marL="0" indent="0">
              <a:buNone/>
            </a:pPr>
            <a:endParaRPr lang="en-US" sz="2000" dirty="0" smtClean="0"/>
          </a:p>
        </p:txBody>
      </p:sp>
      <p:sp>
        <p:nvSpPr>
          <p:cNvPr id="3" name="Title 2"/>
          <p:cNvSpPr>
            <a:spLocks noGrp="1"/>
          </p:cNvSpPr>
          <p:nvPr>
            <p:ph type="title"/>
          </p:nvPr>
        </p:nvSpPr>
        <p:spPr/>
        <p:txBody>
          <a:bodyPr/>
          <a:lstStyle/>
          <a:p>
            <a:r>
              <a:rPr lang="en-US" dirty="0" smtClean="0">
                <a:solidFill>
                  <a:srgbClr val="FFFF00"/>
                </a:solidFill>
              </a:rPr>
              <a:t>Sentence Structures to Avoid: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158" y="1524000"/>
            <a:ext cx="26289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05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1" indent="0">
              <a:spcBef>
                <a:spcPts val="600"/>
              </a:spcBef>
              <a:buClr>
                <a:schemeClr val="accent2"/>
              </a:buClr>
              <a:buNone/>
            </a:pPr>
            <a:r>
              <a:rPr lang="en-US" sz="3200" dirty="0" smtClean="0">
                <a:solidFill>
                  <a:schemeClr val="accent2"/>
                </a:solidFill>
              </a:rPr>
              <a:t>Example of a comma splice: </a:t>
            </a:r>
          </a:p>
          <a:p>
            <a:pPr marL="0" lvl="1" indent="0">
              <a:spcBef>
                <a:spcPts val="600"/>
              </a:spcBef>
              <a:buClr>
                <a:schemeClr val="accent2"/>
              </a:buClr>
              <a:buNone/>
            </a:pPr>
            <a:r>
              <a:rPr lang="en-US" sz="2800" dirty="0" smtClean="0"/>
              <a:t>This </a:t>
            </a:r>
            <a:r>
              <a:rPr lang="en-US" sz="2800" dirty="0"/>
              <a:t>next chapter has a lot of difficult information in it, you should start studying right </a:t>
            </a:r>
            <a:r>
              <a:rPr lang="en-US" sz="2800" dirty="0" smtClean="0"/>
              <a:t>away</a:t>
            </a:r>
            <a:endParaRPr lang="en-US" sz="2800" dirty="0" smtClean="0">
              <a:solidFill>
                <a:srgbClr val="FFFF00"/>
              </a:solidFill>
            </a:endParaRPr>
          </a:p>
          <a:p>
            <a:pPr marL="0" lvl="1" indent="0">
              <a:spcBef>
                <a:spcPts val="600"/>
              </a:spcBef>
              <a:buClr>
                <a:schemeClr val="accent2"/>
              </a:buClr>
              <a:buNone/>
            </a:pPr>
            <a:endParaRPr lang="en-US" sz="3200" dirty="0" smtClean="0">
              <a:solidFill>
                <a:srgbClr val="FFFF00"/>
              </a:solidFill>
            </a:endParaRPr>
          </a:p>
          <a:p>
            <a:pPr marL="0" lvl="1" indent="0">
              <a:spcBef>
                <a:spcPts val="600"/>
              </a:spcBef>
              <a:buClr>
                <a:schemeClr val="accent2"/>
              </a:buClr>
              <a:buNone/>
            </a:pPr>
            <a:r>
              <a:rPr lang="en-US" sz="3200" dirty="0" smtClean="0">
                <a:solidFill>
                  <a:schemeClr val="accent2"/>
                </a:solidFill>
              </a:rPr>
              <a:t>Comma </a:t>
            </a:r>
            <a:r>
              <a:rPr lang="en-US" sz="3200" dirty="0">
                <a:solidFill>
                  <a:schemeClr val="accent2"/>
                </a:solidFill>
              </a:rPr>
              <a:t>slices can often be repaired by use of a </a:t>
            </a:r>
            <a:r>
              <a:rPr lang="en-US" sz="3200" dirty="0" smtClean="0">
                <a:solidFill>
                  <a:schemeClr val="accent2"/>
                </a:solidFill>
              </a:rPr>
              <a:t>semi-colon</a:t>
            </a:r>
          </a:p>
          <a:p>
            <a:pPr marL="0" lvl="1" indent="0">
              <a:spcBef>
                <a:spcPts val="600"/>
              </a:spcBef>
              <a:buClr>
                <a:schemeClr val="accent2"/>
              </a:buClr>
              <a:buNone/>
            </a:pPr>
            <a:r>
              <a:rPr lang="en-US" sz="3200" dirty="0"/>
              <a:t>This next chapter has a lot of difficult information in </a:t>
            </a:r>
            <a:r>
              <a:rPr lang="en-US" sz="3200" dirty="0" smtClean="0"/>
              <a:t>it; </a:t>
            </a:r>
            <a:r>
              <a:rPr lang="en-US" sz="3200" dirty="0"/>
              <a:t>you should start studying right away</a:t>
            </a:r>
            <a:endParaRPr lang="en-US" sz="3200" dirty="0">
              <a:solidFill>
                <a:srgbClr val="FFFF00"/>
              </a:solidFill>
            </a:endParaRPr>
          </a:p>
          <a:p>
            <a:pPr marL="0" lvl="1" indent="0">
              <a:spcBef>
                <a:spcPts val="600"/>
              </a:spcBef>
              <a:buClr>
                <a:schemeClr val="accent2"/>
              </a:buClr>
              <a:buNone/>
            </a:pPr>
            <a:endParaRPr lang="en-US" sz="3200" dirty="0">
              <a:solidFill>
                <a:schemeClr val="accent2"/>
              </a:solidFill>
            </a:endParaRPr>
          </a:p>
          <a:p>
            <a:endParaRPr lang="en-US" dirty="0"/>
          </a:p>
        </p:txBody>
      </p:sp>
      <p:sp>
        <p:nvSpPr>
          <p:cNvPr id="3" name="Title 2"/>
          <p:cNvSpPr>
            <a:spLocks noGrp="1"/>
          </p:cNvSpPr>
          <p:nvPr>
            <p:ph type="title"/>
          </p:nvPr>
        </p:nvSpPr>
        <p:spPr/>
        <p:txBody>
          <a:bodyPr/>
          <a:lstStyle/>
          <a:p>
            <a:r>
              <a:rPr lang="en-US" dirty="0" smtClean="0">
                <a:solidFill>
                  <a:srgbClr val="FFFF00"/>
                </a:solidFill>
              </a:rPr>
              <a:t>Avoiding Comma Splices</a:t>
            </a:r>
            <a:endParaRPr lang="en-US" dirty="0"/>
          </a:p>
        </p:txBody>
      </p:sp>
      <p:sp>
        <p:nvSpPr>
          <p:cNvPr id="4" name="Up Arrow 3"/>
          <p:cNvSpPr/>
          <p:nvPr/>
        </p:nvSpPr>
        <p:spPr>
          <a:xfrm>
            <a:off x="3276600" y="5334000"/>
            <a:ext cx="533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66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14386"/>
            <a:ext cx="5562600" cy="4572000"/>
          </a:xfrm>
        </p:spPr>
        <p:txBody>
          <a:bodyPr>
            <a:normAutofit/>
          </a:bodyPr>
          <a:lstStyle/>
          <a:p>
            <a:pPr marL="0" indent="0">
              <a:buNone/>
            </a:pPr>
            <a:r>
              <a:rPr lang="en-US" sz="2800" dirty="0" smtClean="0"/>
              <a:t>Use simple sentences SPARINGLY.</a:t>
            </a:r>
          </a:p>
          <a:p>
            <a:endParaRPr lang="en-US" sz="2800" dirty="0"/>
          </a:p>
          <a:p>
            <a:pPr marL="0" indent="0">
              <a:buNone/>
            </a:pPr>
            <a:r>
              <a:rPr lang="en-US" sz="2800" dirty="0" smtClean="0"/>
              <a:t>Some writers overuse simple sentences. These sentences are short. Lots of simple sentence make writing choppy.  Ideas often feel random and disconnected. Simple sentences are simple.  They make your thinking seem simple.  </a:t>
            </a:r>
            <a:endParaRPr lang="en-US" sz="2800" dirty="0"/>
          </a:p>
        </p:txBody>
      </p:sp>
      <p:sp>
        <p:nvSpPr>
          <p:cNvPr id="3" name="Title 2"/>
          <p:cNvSpPr>
            <a:spLocks noGrp="1"/>
          </p:cNvSpPr>
          <p:nvPr>
            <p:ph type="title"/>
          </p:nvPr>
        </p:nvSpPr>
        <p:spPr/>
        <p:txBody>
          <a:bodyPr/>
          <a:lstStyle/>
          <a:p>
            <a:r>
              <a:rPr lang="en-US" dirty="0" smtClean="0">
                <a:solidFill>
                  <a:srgbClr val="FFFF00"/>
                </a:solidFill>
              </a:rPr>
              <a:t>Sentence Structure: Simple </a:t>
            </a:r>
            <a:endParaRPr lang="en-US" dirty="0">
              <a:solidFill>
                <a:srgbClr val="FFFF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15"/>
          <a:stretch/>
        </p:blipFill>
        <p:spPr bwMode="auto">
          <a:xfrm>
            <a:off x="5943600" y="2209800"/>
            <a:ext cx="2667000" cy="342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a:bodyPr>
          <a:lstStyle/>
          <a:p>
            <a:r>
              <a:rPr lang="en-US" sz="4000" dirty="0" smtClean="0"/>
              <a:t>A compound sentence contains </a:t>
            </a:r>
            <a:r>
              <a:rPr lang="en-US" sz="4000" u="sng" dirty="0" smtClean="0"/>
              <a:t>two independent clauses</a:t>
            </a:r>
            <a:r>
              <a:rPr lang="en-US" sz="4000" dirty="0" smtClean="0"/>
              <a:t> correctly joined together.  </a:t>
            </a:r>
          </a:p>
          <a:p>
            <a:pPr marL="0" indent="0">
              <a:buNone/>
            </a:pPr>
            <a:endParaRPr lang="en-US" sz="4000" dirty="0" smtClean="0"/>
          </a:p>
          <a:p>
            <a:pPr marL="0" indent="0">
              <a:buNone/>
            </a:pPr>
            <a:r>
              <a:rPr lang="en-US" sz="4000" dirty="0" smtClean="0"/>
              <a:t>Two independent sentences: </a:t>
            </a:r>
          </a:p>
          <a:p>
            <a:pPr marL="0" indent="0">
              <a:buNone/>
            </a:pPr>
            <a:r>
              <a:rPr lang="en-US" sz="3600" dirty="0" smtClean="0"/>
              <a:t>I’d like to beat this level of Angry Birds. </a:t>
            </a:r>
          </a:p>
          <a:p>
            <a:pPr marL="0" indent="0">
              <a:buNone/>
            </a:pPr>
            <a:r>
              <a:rPr lang="en-US" sz="3600" dirty="0" smtClean="0"/>
              <a:t>I have an English paper due tomorrow.</a:t>
            </a:r>
          </a:p>
          <a:p>
            <a:pPr marL="0" indent="0">
              <a:buNone/>
            </a:pPr>
            <a:endParaRPr lang="en-US" sz="4000" dirty="0"/>
          </a:p>
          <a:p>
            <a:endParaRPr lang="en-US" sz="4000" dirty="0">
              <a:solidFill>
                <a:srgbClr val="FFFF00"/>
              </a:solidFill>
            </a:endParaRPr>
          </a:p>
        </p:txBody>
      </p:sp>
      <p:sp>
        <p:nvSpPr>
          <p:cNvPr id="3" name="Title 2"/>
          <p:cNvSpPr>
            <a:spLocks noGrp="1"/>
          </p:cNvSpPr>
          <p:nvPr>
            <p:ph type="title"/>
          </p:nvPr>
        </p:nvSpPr>
        <p:spPr/>
        <p:txBody>
          <a:bodyPr/>
          <a:lstStyle/>
          <a:p>
            <a:r>
              <a:rPr lang="en-US" dirty="0" smtClean="0">
                <a:solidFill>
                  <a:srgbClr val="FFFF00"/>
                </a:solidFill>
              </a:rPr>
              <a:t>Sentence Structure: Compound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8229600" cy="3429000"/>
          </a:xfrm>
        </p:spPr>
        <p:txBody>
          <a:bodyPr/>
          <a:lstStyle/>
          <a:p>
            <a:pPr marL="0" indent="0">
              <a:buNone/>
            </a:pPr>
            <a:r>
              <a:rPr lang="en-US" sz="2800" dirty="0"/>
              <a:t>I’d like to beat this level of Angry </a:t>
            </a:r>
            <a:r>
              <a:rPr lang="en-US" sz="2800" dirty="0" smtClean="0"/>
              <a:t>Birds</a:t>
            </a:r>
            <a:r>
              <a:rPr lang="en-US" sz="2800" u="sng" dirty="0" smtClean="0">
                <a:solidFill>
                  <a:schemeClr val="accent2"/>
                </a:solidFill>
              </a:rPr>
              <a:t>, but </a:t>
            </a:r>
            <a:r>
              <a:rPr lang="en-US" sz="2800" dirty="0" smtClean="0"/>
              <a:t>I </a:t>
            </a:r>
            <a:r>
              <a:rPr lang="en-US" sz="2800" dirty="0"/>
              <a:t>have an English paper due tomorrow.</a:t>
            </a:r>
          </a:p>
          <a:p>
            <a:pPr marL="0" indent="0">
              <a:buNone/>
            </a:pPr>
            <a:endParaRPr lang="en-US" dirty="0"/>
          </a:p>
        </p:txBody>
      </p:sp>
      <p:sp>
        <p:nvSpPr>
          <p:cNvPr id="3" name="Title 2"/>
          <p:cNvSpPr>
            <a:spLocks noGrp="1"/>
          </p:cNvSpPr>
          <p:nvPr>
            <p:ph type="title"/>
          </p:nvPr>
        </p:nvSpPr>
        <p:spPr/>
        <p:txBody>
          <a:bodyPr/>
          <a:lstStyle/>
          <a:p>
            <a:r>
              <a:rPr lang="en-US" dirty="0" smtClean="0"/>
              <a:t>Coordinating Conjunctions </a:t>
            </a:r>
            <a:endParaRPr lang="en-US" dirty="0"/>
          </a:p>
        </p:txBody>
      </p:sp>
      <p:sp>
        <p:nvSpPr>
          <p:cNvPr id="4" name="Rectangle 3"/>
          <p:cNvSpPr/>
          <p:nvPr/>
        </p:nvSpPr>
        <p:spPr>
          <a:xfrm>
            <a:off x="381000" y="4029342"/>
            <a:ext cx="8382000" cy="20574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Coordinators: </a:t>
            </a:r>
            <a:r>
              <a:rPr lang="en-US" sz="3200" i="1" dirty="0">
                <a:solidFill>
                  <a:schemeClr val="tx1"/>
                </a:solidFill>
              </a:rPr>
              <a:t>for, and, nor, but, or, yet, so</a:t>
            </a:r>
            <a:r>
              <a:rPr lang="en-US" sz="3200" dirty="0">
                <a:solidFill>
                  <a:schemeClr val="tx1"/>
                </a:solidFill>
              </a:rPr>
              <a:t>.</a:t>
            </a:r>
          </a:p>
          <a:p>
            <a:r>
              <a:rPr lang="en-US" sz="3200" dirty="0">
                <a:solidFill>
                  <a:schemeClr val="tx1"/>
                </a:solidFill>
              </a:rPr>
              <a:t>Acronym: 	      F	     a      n      b     o    y     s  </a:t>
            </a:r>
            <a:r>
              <a:rPr lang="en-US" sz="3200" dirty="0">
                <a:solidFill>
                  <a:srgbClr val="FFFF00"/>
                </a:solidFill>
              </a:rPr>
              <a:t>	</a:t>
            </a:r>
          </a:p>
        </p:txBody>
      </p:sp>
      <p:pic>
        <p:nvPicPr>
          <p:cNvPr id="614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63425" y="2057400"/>
            <a:ext cx="1619199" cy="150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01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600" dirty="0" smtClean="0"/>
              <a:t>Sometimes compound sentences will use conjunctive adverbs. </a:t>
            </a:r>
          </a:p>
          <a:p>
            <a:pPr marL="0" indent="0">
              <a:buNone/>
            </a:pPr>
            <a:endParaRPr lang="en-US" sz="3600" dirty="0"/>
          </a:p>
          <a:p>
            <a:pPr marL="0" indent="0">
              <a:buNone/>
            </a:pPr>
            <a:endParaRPr lang="en-US" sz="3600" dirty="0" smtClean="0"/>
          </a:p>
        </p:txBody>
      </p:sp>
      <p:sp>
        <p:nvSpPr>
          <p:cNvPr id="3" name="Title 2"/>
          <p:cNvSpPr>
            <a:spLocks noGrp="1"/>
          </p:cNvSpPr>
          <p:nvPr>
            <p:ph type="title"/>
          </p:nvPr>
        </p:nvSpPr>
        <p:spPr>
          <a:xfrm>
            <a:off x="457200" y="381000"/>
            <a:ext cx="8229600" cy="1219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rgbClr val="FFFF00"/>
                </a:solidFill>
              </a:rPr>
              <a:t>Conjunctive Adverbs</a:t>
            </a:r>
            <a:r>
              <a:rPr lang="en-US" dirty="0" smtClean="0"/>
              <a:t/>
            </a:r>
            <a:br>
              <a:rPr lang="en-US" dirty="0" smtClean="0"/>
            </a:br>
            <a:endParaRPr lang="en-US" dirty="0"/>
          </a:p>
        </p:txBody>
      </p:sp>
      <p:sp>
        <p:nvSpPr>
          <p:cNvPr id="4" name="Rectangle 3"/>
          <p:cNvSpPr/>
          <p:nvPr/>
        </p:nvSpPr>
        <p:spPr>
          <a:xfrm>
            <a:off x="381000" y="2951947"/>
            <a:ext cx="8077200" cy="1692771"/>
          </a:xfrm>
          <a:prstGeom prst="rect">
            <a:avLst/>
          </a:prstGeom>
        </p:spPr>
        <p:txBody>
          <a:bodyPr wrap="square">
            <a:spAutoFit/>
          </a:bodyPr>
          <a:lstStyle/>
          <a:p>
            <a:endParaRPr lang="en-US" sz="2800" dirty="0" smtClean="0"/>
          </a:p>
          <a:p>
            <a:r>
              <a:rPr lang="en-US" sz="2800" dirty="0" smtClean="0"/>
              <a:t>I’d </a:t>
            </a:r>
            <a:r>
              <a:rPr lang="en-US" sz="2800" dirty="0"/>
              <a:t>like to beat this level of Angry </a:t>
            </a:r>
            <a:r>
              <a:rPr lang="en-US" sz="2800" dirty="0" smtClean="0"/>
              <a:t>Birds</a:t>
            </a:r>
            <a:r>
              <a:rPr lang="en-US" sz="2800" u="sng" dirty="0" smtClean="0">
                <a:solidFill>
                  <a:schemeClr val="accent2"/>
                </a:solidFill>
              </a:rPr>
              <a:t>; however, </a:t>
            </a:r>
            <a:r>
              <a:rPr lang="en-US" sz="2800" dirty="0" smtClean="0"/>
              <a:t>I </a:t>
            </a:r>
            <a:r>
              <a:rPr lang="en-US" sz="2800" dirty="0"/>
              <a:t>have an English paper due tomorrow.</a:t>
            </a:r>
          </a:p>
          <a:p>
            <a:endParaRPr lang="en-US" sz="2000" dirty="0"/>
          </a:p>
        </p:txBody>
      </p:sp>
      <p:sp>
        <p:nvSpPr>
          <p:cNvPr id="5" name="Rectangle 4"/>
          <p:cNvSpPr/>
          <p:nvPr/>
        </p:nvSpPr>
        <p:spPr>
          <a:xfrm>
            <a:off x="381000" y="4644718"/>
            <a:ext cx="8382000" cy="1442024"/>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Conjunctive Adverbs: however, therefore, nevertheless, conversely, furthermore, etc. </a:t>
            </a:r>
            <a:endParaRPr lang="en-US" sz="3200" dirty="0">
              <a:solidFill>
                <a:srgbClr val="FFFF00"/>
              </a:solidFill>
            </a:endParaRPr>
          </a:p>
        </p:txBody>
      </p:sp>
      <p:pic>
        <p:nvPicPr>
          <p:cNvPr id="717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840"/>
                    </a14:imgEffect>
                  </a14:imgLayer>
                </a14:imgProps>
              </a:ext>
              <a:ext uri="{28A0092B-C50C-407E-A947-70E740481C1C}">
                <a14:useLocalDpi xmlns:a14="http://schemas.microsoft.com/office/drawing/2010/main" val="0"/>
              </a:ext>
            </a:extLst>
          </a:blip>
          <a:srcRect/>
          <a:stretch>
            <a:fillRect/>
          </a:stretch>
        </p:blipFill>
        <p:spPr bwMode="auto">
          <a:xfrm>
            <a:off x="6673912" y="1981200"/>
            <a:ext cx="2146564" cy="160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solidFill>
                  <a:srgbClr val="FFFF00"/>
                </a:solidFill>
              </a:rPr>
              <a:t>Correlative </a:t>
            </a:r>
            <a:r>
              <a:rPr lang="en-US" sz="4400" dirty="0" smtClean="0">
                <a:solidFill>
                  <a:srgbClr val="FFFF00"/>
                </a:solidFill>
              </a:rPr>
              <a:t>Conjunctions</a:t>
            </a:r>
            <a:endParaRPr lang="en-US" dirty="0">
              <a:solidFill>
                <a:srgbClr val="FFFF00"/>
              </a:solidFill>
            </a:endParaRPr>
          </a:p>
        </p:txBody>
      </p:sp>
      <p:sp>
        <p:nvSpPr>
          <p:cNvPr id="4" name="Rectangle 3"/>
          <p:cNvSpPr/>
          <p:nvPr/>
        </p:nvSpPr>
        <p:spPr>
          <a:xfrm>
            <a:off x="381000" y="4038600"/>
            <a:ext cx="8382000" cy="25146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smtClean="0">
                <a:solidFill>
                  <a:schemeClr val="tx1"/>
                </a:solidFill>
              </a:rPr>
              <a:t>Other Pairs</a:t>
            </a:r>
            <a:r>
              <a:rPr lang="en-US" sz="3600" dirty="0" smtClean="0">
                <a:solidFill>
                  <a:schemeClr val="tx1"/>
                </a:solidFill>
              </a:rPr>
              <a:t>: </a:t>
            </a:r>
          </a:p>
          <a:p>
            <a:pPr lvl="1"/>
            <a:r>
              <a:rPr lang="en-US" sz="3600" dirty="0" smtClean="0">
                <a:solidFill>
                  <a:schemeClr val="tx1"/>
                </a:solidFill>
              </a:rPr>
              <a:t>both</a:t>
            </a:r>
            <a:r>
              <a:rPr lang="en-US" sz="3600" dirty="0">
                <a:solidFill>
                  <a:schemeClr val="tx1"/>
                </a:solidFill>
              </a:rPr>
              <a:t>...and</a:t>
            </a:r>
          </a:p>
          <a:p>
            <a:pPr lvl="1"/>
            <a:r>
              <a:rPr lang="en-US" sz="3600" dirty="0">
                <a:solidFill>
                  <a:schemeClr val="tx1"/>
                </a:solidFill>
              </a:rPr>
              <a:t>not only...but also, </a:t>
            </a:r>
          </a:p>
          <a:p>
            <a:pPr lvl="1"/>
            <a:r>
              <a:rPr lang="en-US" sz="3600" dirty="0">
                <a:solidFill>
                  <a:schemeClr val="tx1"/>
                </a:solidFill>
              </a:rPr>
              <a:t>whether…or</a:t>
            </a:r>
          </a:p>
        </p:txBody>
      </p:sp>
      <p:sp>
        <p:nvSpPr>
          <p:cNvPr id="5" name="Rectangle 4"/>
          <p:cNvSpPr/>
          <p:nvPr/>
        </p:nvSpPr>
        <p:spPr>
          <a:xfrm>
            <a:off x="381000" y="2362200"/>
            <a:ext cx="8382000" cy="1169551"/>
          </a:xfrm>
          <a:prstGeom prst="rect">
            <a:avLst/>
          </a:prstGeom>
        </p:spPr>
        <p:txBody>
          <a:bodyPr wrap="square">
            <a:spAutoFit/>
          </a:bodyPr>
          <a:lstStyle/>
          <a:p>
            <a:r>
              <a:rPr lang="en-US" sz="2800" dirty="0" smtClean="0">
                <a:solidFill>
                  <a:schemeClr val="accent2"/>
                </a:solidFill>
              </a:rPr>
              <a:t>Either</a:t>
            </a:r>
            <a:r>
              <a:rPr lang="en-US" sz="2800" dirty="0" smtClean="0"/>
              <a:t> I’ll spend the entire night playing Angry Birds</a:t>
            </a:r>
            <a:r>
              <a:rPr lang="en-US" sz="2800" dirty="0" smtClean="0">
                <a:solidFill>
                  <a:schemeClr val="accent2"/>
                </a:solidFill>
              </a:rPr>
              <a:t>, or </a:t>
            </a:r>
            <a:r>
              <a:rPr lang="en-US" sz="2800" dirty="0" smtClean="0"/>
              <a:t>I will be able to turn my paper in on time.</a:t>
            </a:r>
            <a:endParaRPr lang="en-US" sz="2800" dirty="0"/>
          </a:p>
          <a:p>
            <a:endParaRPr lang="en-US" sz="1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649" b="33467"/>
          <a:stretch/>
        </p:blipFill>
        <p:spPr bwMode="auto">
          <a:xfrm>
            <a:off x="5105399" y="4267200"/>
            <a:ext cx="34521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32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t>A complex sentence has an independent clause joined by one or more dependent clauses.</a:t>
            </a:r>
          </a:p>
        </p:txBody>
      </p:sp>
      <p:sp>
        <p:nvSpPr>
          <p:cNvPr id="3" name="Title 2"/>
          <p:cNvSpPr>
            <a:spLocks noGrp="1"/>
          </p:cNvSpPr>
          <p:nvPr>
            <p:ph type="title"/>
          </p:nvPr>
        </p:nvSpPr>
        <p:spPr/>
        <p:txBody>
          <a:bodyPr/>
          <a:lstStyle/>
          <a:p>
            <a:r>
              <a:rPr lang="en-US" dirty="0" smtClean="0">
                <a:solidFill>
                  <a:srgbClr val="FFFF00"/>
                </a:solidFill>
              </a:rPr>
              <a:t>Sentence Structure: Complex</a:t>
            </a:r>
            <a:endParaRPr lang="en-US" dirty="0">
              <a:solidFill>
                <a:srgbClr val="FFFF00"/>
              </a:solidFill>
            </a:endParaRPr>
          </a:p>
        </p:txBody>
      </p:sp>
      <p:sp>
        <p:nvSpPr>
          <p:cNvPr id="4" name="Rectangle 3"/>
          <p:cNvSpPr/>
          <p:nvPr/>
        </p:nvSpPr>
        <p:spPr>
          <a:xfrm>
            <a:off x="609600" y="5029200"/>
            <a:ext cx="7924800" cy="1077218"/>
          </a:xfrm>
          <a:prstGeom prst="rect">
            <a:avLst/>
          </a:prstGeom>
        </p:spPr>
        <p:txBody>
          <a:bodyPr wrap="square">
            <a:spAutoFit/>
          </a:bodyPr>
          <a:lstStyle/>
          <a:p>
            <a:r>
              <a:rPr lang="en-US" sz="3200" dirty="0" smtClean="0"/>
              <a:t>I won’t be able to play Angry birds </a:t>
            </a:r>
            <a:r>
              <a:rPr lang="en-US" sz="3200" dirty="0" smtClean="0">
                <a:solidFill>
                  <a:schemeClr val="accent2"/>
                </a:solidFill>
              </a:rPr>
              <a:t>/ because  </a:t>
            </a:r>
            <a:endParaRPr lang="en-US" sz="3200" dirty="0">
              <a:solidFill>
                <a:schemeClr val="accent2"/>
              </a:solidFill>
            </a:endParaRPr>
          </a:p>
          <a:p>
            <a:r>
              <a:rPr lang="en-US" sz="3200" dirty="0"/>
              <a:t>I have an English paper due tomorrow.</a:t>
            </a:r>
          </a:p>
        </p:txBody>
      </p:sp>
      <p:pic>
        <p:nvPicPr>
          <p:cNvPr id="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840"/>
                    </a14:imgEffect>
                  </a14:imgLayer>
                </a14:imgProps>
              </a:ext>
              <a:ext uri="{28A0092B-C50C-407E-A947-70E740481C1C}">
                <a14:useLocalDpi xmlns:a14="http://schemas.microsoft.com/office/drawing/2010/main" val="0"/>
              </a:ext>
            </a:extLst>
          </a:blip>
          <a:srcRect/>
          <a:stretch>
            <a:fillRect/>
          </a:stretch>
        </p:blipFill>
        <p:spPr bwMode="auto">
          <a:xfrm>
            <a:off x="6858000" y="3505200"/>
            <a:ext cx="2146564" cy="160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Avoid starting sentences with phrases such </a:t>
            </a:r>
            <a:r>
              <a:rPr lang="en-US" sz="4000" dirty="0" err="1" smtClean="0"/>
              <a:t>as“it</a:t>
            </a:r>
            <a:r>
              <a:rPr lang="en-US" sz="4000" dirty="0" smtClean="0"/>
              <a:t> is,” “there is,” and “there are.”</a:t>
            </a:r>
          </a:p>
        </p:txBody>
      </p:sp>
      <p:sp>
        <p:nvSpPr>
          <p:cNvPr id="3" name="Title 2"/>
          <p:cNvSpPr>
            <a:spLocks noGrp="1"/>
          </p:cNvSpPr>
          <p:nvPr>
            <p:ph type="title"/>
          </p:nvPr>
        </p:nvSpPr>
        <p:spPr/>
        <p:txBody>
          <a:bodyPr/>
          <a:lstStyle/>
          <a:p>
            <a:r>
              <a:rPr lang="en-US" dirty="0" smtClean="0">
                <a:solidFill>
                  <a:srgbClr val="FFFF00"/>
                </a:solidFill>
              </a:rPr>
              <a:t>Concision Tip: </a:t>
            </a:r>
            <a:r>
              <a:rPr lang="en-US" dirty="0" smtClean="0"/>
              <a:t>	</a:t>
            </a:r>
            <a:endParaRPr lang="en-US" dirty="0"/>
          </a:p>
        </p:txBody>
      </p:sp>
      <p:sp>
        <p:nvSpPr>
          <p:cNvPr id="4" name="Rectangle 3"/>
          <p:cNvSpPr/>
          <p:nvPr/>
        </p:nvSpPr>
        <p:spPr>
          <a:xfrm>
            <a:off x="685800" y="4114800"/>
            <a:ext cx="7772400" cy="2062103"/>
          </a:xfrm>
          <a:prstGeom prst="rect">
            <a:avLst/>
          </a:prstGeom>
        </p:spPr>
        <p:txBody>
          <a:bodyPr wrap="square">
            <a:spAutoFit/>
          </a:bodyPr>
          <a:lstStyle/>
          <a:p>
            <a:r>
              <a:rPr lang="en-US" sz="3200" dirty="0" smtClean="0">
                <a:solidFill>
                  <a:schemeClr val="accent2"/>
                </a:solidFill>
              </a:rPr>
              <a:t>There are a number of reasons </a:t>
            </a:r>
            <a:r>
              <a:rPr lang="en-US" sz="3200" dirty="0" smtClean="0"/>
              <a:t>I won’t be able to play Angry Birds tonight </a:t>
            </a:r>
            <a:r>
              <a:rPr lang="en-US" sz="3200" dirty="0" smtClean="0">
                <a:solidFill>
                  <a:schemeClr val="accent2"/>
                </a:solidFill>
              </a:rPr>
              <a:t>including the fact that</a:t>
            </a:r>
            <a:r>
              <a:rPr lang="en-US" sz="3200" dirty="0" smtClean="0"/>
              <a:t> I have an English paper due tomorrow.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8000" dirty="0" smtClean="0">
                <a:solidFill>
                  <a:srgbClr val="FFFF00"/>
                </a:solidFill>
              </a:rPr>
              <a:t>Punctuation</a:t>
            </a:r>
            <a:endParaRPr lang="en-US" sz="80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8800" dirty="0" smtClean="0">
                <a:solidFill>
                  <a:srgbClr val="FFFF00"/>
                </a:solidFill>
              </a:rPr>
              <a:t>Point of View</a:t>
            </a:r>
            <a:endParaRPr lang="en-US" sz="88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72000"/>
          </a:xfrm>
        </p:spPr>
        <p:txBody>
          <a:bodyPr/>
          <a:lstStyle/>
          <a:p>
            <a:pPr marL="0" indent="0">
              <a:buNone/>
            </a:pPr>
            <a:r>
              <a:rPr lang="en-US" dirty="0"/>
              <a:t>Amanda found herself in the Winnebago with her ex-boyfriend, a zoologist </a:t>
            </a:r>
            <a:r>
              <a:rPr lang="en-US" dirty="0" smtClean="0"/>
              <a:t>and </a:t>
            </a:r>
            <a:r>
              <a:rPr lang="en-US" dirty="0"/>
              <a:t>a pet detective.</a:t>
            </a:r>
          </a:p>
          <a:p>
            <a:pPr marL="0" indent="0">
              <a:buNone/>
            </a:pPr>
            <a:endParaRPr lang="en-US" dirty="0" smtClean="0"/>
          </a:p>
          <a:p>
            <a:pPr marL="0" indent="0">
              <a:buNone/>
            </a:pPr>
            <a:r>
              <a:rPr lang="en-US" dirty="0" smtClean="0"/>
              <a:t>Amanda </a:t>
            </a:r>
            <a:r>
              <a:rPr lang="en-US" dirty="0"/>
              <a:t>found herself in the Winnebago with her ex-boyfriend, </a:t>
            </a:r>
            <a:r>
              <a:rPr lang="en-US" dirty="0" smtClean="0"/>
              <a:t>a zoologist</a:t>
            </a:r>
            <a:r>
              <a:rPr lang="en-US" dirty="0" smtClean="0">
                <a:solidFill>
                  <a:schemeClr val="accent2"/>
                </a:solidFill>
              </a:rPr>
              <a:t>, </a:t>
            </a:r>
            <a:r>
              <a:rPr lang="en-US" dirty="0">
                <a:solidFill>
                  <a:schemeClr val="accent2"/>
                </a:solidFill>
              </a:rPr>
              <a:t>and </a:t>
            </a:r>
            <a:r>
              <a:rPr lang="en-US" dirty="0"/>
              <a:t>a pet detective.</a:t>
            </a:r>
          </a:p>
          <a:p>
            <a:pPr marL="0" indent="0">
              <a:buNone/>
            </a:pPr>
            <a:endParaRPr lang="en-US" b="1" dirty="0" smtClean="0">
              <a:solidFill>
                <a:srgbClr val="FFFF00"/>
              </a:solidFill>
            </a:endParaRPr>
          </a:p>
        </p:txBody>
      </p:sp>
      <p:sp>
        <p:nvSpPr>
          <p:cNvPr id="3" name="Title 2"/>
          <p:cNvSpPr>
            <a:spLocks noGrp="1"/>
          </p:cNvSpPr>
          <p:nvPr>
            <p:ph type="title"/>
          </p:nvPr>
        </p:nvSpPr>
        <p:spPr>
          <a:xfrm>
            <a:off x="457200" y="0"/>
            <a:ext cx="8229600" cy="1219200"/>
          </a:xfrm>
        </p:spPr>
        <p:txBody>
          <a:bodyPr/>
          <a:lstStyle/>
          <a:p>
            <a:r>
              <a:rPr lang="en-US" dirty="0" smtClean="0">
                <a:solidFill>
                  <a:srgbClr val="FFFF00"/>
                </a:solidFill>
              </a:rPr>
              <a:t>Punctuation: Oxford Commas (,)</a:t>
            </a:r>
            <a:endParaRPr lang="en-US" dirty="0">
              <a:solidFill>
                <a:srgbClr val="FFFF00"/>
              </a:solidFill>
            </a:endParaRPr>
          </a:p>
        </p:txBody>
      </p:sp>
      <p:sp>
        <p:nvSpPr>
          <p:cNvPr id="4" name="Up Arrow 3"/>
          <p:cNvSpPr/>
          <p:nvPr/>
        </p:nvSpPr>
        <p:spPr>
          <a:xfrm>
            <a:off x="3521542" y="3461982"/>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589" b="9235"/>
          <a:stretch/>
        </p:blipFill>
        <p:spPr bwMode="auto">
          <a:xfrm>
            <a:off x="3902542" y="3962400"/>
            <a:ext cx="4664216" cy="2324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029200" cy="4572000"/>
          </a:xfrm>
        </p:spPr>
        <p:txBody>
          <a:bodyPr>
            <a:normAutofit fontScale="92500"/>
          </a:bodyPr>
          <a:lstStyle/>
          <a:p>
            <a:r>
              <a:rPr lang="en-US" sz="4000" dirty="0" smtClean="0"/>
              <a:t>Limit yourself to one exclamation point per trimester .</a:t>
            </a:r>
          </a:p>
          <a:p>
            <a:pPr lvl="1"/>
            <a:r>
              <a:rPr lang="en-US" sz="3600" dirty="0" smtClean="0">
                <a:solidFill>
                  <a:srgbClr val="FFFF00"/>
                </a:solidFill>
              </a:rPr>
              <a:t>Instead of exclaiming, let the power of your prose and the quality of your ideas draw attention to a sentence.</a:t>
            </a:r>
            <a:endParaRPr lang="en-US" sz="3600" dirty="0">
              <a:solidFill>
                <a:srgbClr val="FFFF00"/>
              </a:solidFill>
            </a:endParaRPr>
          </a:p>
        </p:txBody>
      </p:sp>
      <p:sp>
        <p:nvSpPr>
          <p:cNvPr id="3" name="Title 2"/>
          <p:cNvSpPr>
            <a:spLocks noGrp="1"/>
          </p:cNvSpPr>
          <p:nvPr>
            <p:ph type="title"/>
          </p:nvPr>
        </p:nvSpPr>
        <p:spPr/>
        <p:txBody>
          <a:bodyPr/>
          <a:lstStyle/>
          <a:p>
            <a:r>
              <a:rPr lang="en-US" dirty="0" smtClean="0">
                <a:solidFill>
                  <a:srgbClr val="FFFF00"/>
                </a:solidFill>
              </a:rPr>
              <a:t>Punctuation: Exclamation Points (!)</a:t>
            </a:r>
            <a:endParaRPr lang="en-US" dirty="0">
              <a:solidFill>
                <a:srgbClr val="FFFF00"/>
              </a:solidFill>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76400"/>
            <a:ext cx="2438400" cy="44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676400"/>
            <a:ext cx="4953000" cy="4572000"/>
          </a:xfrm>
        </p:spPr>
        <p:txBody>
          <a:bodyPr>
            <a:normAutofit/>
          </a:bodyPr>
          <a:lstStyle/>
          <a:p>
            <a:r>
              <a:rPr lang="en-US" sz="3600" dirty="0" smtClean="0"/>
              <a:t>Hyphenate compound words functioning as adjectives preceding words they modify.</a:t>
            </a:r>
          </a:p>
          <a:p>
            <a:pPr lvl="1"/>
            <a:r>
              <a:rPr lang="en-US" dirty="0" smtClean="0">
                <a:solidFill>
                  <a:srgbClr val="FFFF00"/>
                </a:solidFill>
              </a:rPr>
              <a:t>Examples: </a:t>
            </a:r>
          </a:p>
          <a:p>
            <a:pPr lvl="1"/>
            <a:r>
              <a:rPr lang="en-US" dirty="0" smtClean="0">
                <a:solidFill>
                  <a:srgbClr val="FFFF00"/>
                </a:solidFill>
              </a:rPr>
              <a:t>“a well-known contemporary,” </a:t>
            </a:r>
          </a:p>
          <a:p>
            <a:pPr lvl="1"/>
            <a:r>
              <a:rPr lang="en-US" dirty="0" smtClean="0">
                <a:solidFill>
                  <a:srgbClr val="FFFF00"/>
                </a:solidFill>
              </a:rPr>
              <a:t>“a nineteenth-century poet”</a:t>
            </a:r>
          </a:p>
        </p:txBody>
      </p:sp>
      <p:sp>
        <p:nvSpPr>
          <p:cNvPr id="3" name="Title 2"/>
          <p:cNvSpPr>
            <a:spLocks noGrp="1"/>
          </p:cNvSpPr>
          <p:nvPr>
            <p:ph type="title"/>
          </p:nvPr>
        </p:nvSpPr>
        <p:spPr/>
        <p:txBody>
          <a:bodyPr/>
          <a:lstStyle/>
          <a:p>
            <a:r>
              <a:rPr lang="en-US" dirty="0" smtClean="0">
                <a:solidFill>
                  <a:srgbClr val="FFFF00"/>
                </a:solidFill>
              </a:rPr>
              <a:t>Punctuation: Hyphens (-) </a:t>
            </a:r>
            <a:endParaRPr lang="en-US"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306194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800600" cy="4572000"/>
          </a:xfrm>
        </p:spPr>
        <p:txBody>
          <a:bodyPr>
            <a:noAutofit/>
          </a:bodyPr>
          <a:lstStyle/>
          <a:p>
            <a:pPr marL="0" indent="0">
              <a:buNone/>
            </a:pPr>
            <a:r>
              <a:rPr lang="en-US" sz="4000" dirty="0" smtClean="0"/>
              <a:t>The colon is used for a variety of reasons: to introduce a list, precede a quote, or prepare the reader for something momentous. </a:t>
            </a:r>
          </a:p>
        </p:txBody>
      </p:sp>
      <p:sp>
        <p:nvSpPr>
          <p:cNvPr id="3" name="Title 2"/>
          <p:cNvSpPr>
            <a:spLocks noGrp="1"/>
          </p:cNvSpPr>
          <p:nvPr>
            <p:ph type="title"/>
          </p:nvPr>
        </p:nvSpPr>
        <p:spPr/>
        <p:txBody>
          <a:bodyPr/>
          <a:lstStyle/>
          <a:p>
            <a:r>
              <a:rPr lang="en-US" dirty="0" smtClean="0">
                <a:solidFill>
                  <a:srgbClr val="FFFF00"/>
                </a:solidFill>
              </a:rPr>
              <a:t>Punctuation: Colons (:)</a:t>
            </a:r>
            <a:endParaRPr lang="en-US" dirty="0">
              <a:solidFill>
                <a:srgbClr val="FFFF00"/>
              </a:solidFill>
            </a:endParaRPr>
          </a:p>
        </p:txBody>
      </p:sp>
      <p:sp>
        <p:nvSpPr>
          <p:cNvPr id="4" name="Left Arrow 3"/>
          <p:cNvSpPr/>
          <p:nvPr/>
        </p:nvSpPr>
        <p:spPr>
          <a:xfrm>
            <a:off x="4953000" y="2362200"/>
            <a:ext cx="762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42" r="14464"/>
          <a:stretch/>
        </p:blipFill>
        <p:spPr bwMode="auto">
          <a:xfrm>
            <a:off x="5942747" y="3505199"/>
            <a:ext cx="2065077" cy="285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923" y="762000"/>
            <a:ext cx="2071901" cy="23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581400" cy="4572000"/>
          </a:xfrm>
        </p:spPr>
        <p:txBody>
          <a:bodyPr>
            <a:normAutofit fontScale="92500"/>
          </a:bodyPr>
          <a:lstStyle/>
          <a:p>
            <a:r>
              <a:rPr lang="en-US" sz="2800" dirty="0" smtClean="0"/>
              <a:t>In America and Canada, commas and periods are inside the quotation marks except the case of a internal citation.  </a:t>
            </a:r>
          </a:p>
          <a:p>
            <a:r>
              <a:rPr lang="en-US" sz="2800" dirty="0" smtClean="0"/>
              <a:t>Save the single quotation marks for quoting direct speech within a quotation </a:t>
            </a:r>
          </a:p>
          <a:p>
            <a:endParaRPr lang="en-US" dirty="0"/>
          </a:p>
        </p:txBody>
      </p:sp>
      <p:sp>
        <p:nvSpPr>
          <p:cNvPr id="3" name="Title 2"/>
          <p:cNvSpPr>
            <a:spLocks noGrp="1"/>
          </p:cNvSpPr>
          <p:nvPr>
            <p:ph type="title"/>
          </p:nvPr>
        </p:nvSpPr>
        <p:spPr/>
        <p:txBody>
          <a:bodyPr/>
          <a:lstStyle/>
          <a:p>
            <a:r>
              <a:rPr lang="en-US" dirty="0" smtClean="0">
                <a:solidFill>
                  <a:srgbClr val="FFFF00"/>
                </a:solidFill>
              </a:rPr>
              <a:t>Punctuation: Quotes (“”)</a:t>
            </a:r>
            <a:endParaRPr lang="en-US" dirty="0">
              <a:solidFill>
                <a:srgbClr val="FFFF00"/>
              </a:solidFill>
            </a:endParaRPr>
          </a:p>
        </p:txBody>
      </p:sp>
      <p:sp>
        <p:nvSpPr>
          <p:cNvPr id="4" name="Rectangle 3"/>
          <p:cNvSpPr/>
          <p:nvPr/>
        </p:nvSpPr>
        <p:spPr>
          <a:xfrm>
            <a:off x="4191000" y="1524000"/>
            <a:ext cx="4495800" cy="1785104"/>
          </a:xfrm>
          <a:prstGeom prst="rect">
            <a:avLst/>
          </a:prstGeom>
        </p:spPr>
        <p:txBody>
          <a:bodyPr wrap="square">
            <a:spAutoFit/>
          </a:bodyPr>
          <a:lstStyle/>
          <a:p>
            <a:pPr marL="365760" lvl="1" indent="0">
              <a:buNone/>
            </a:pPr>
            <a:r>
              <a:rPr lang="en-US" sz="2200" dirty="0">
                <a:solidFill>
                  <a:srgbClr val="FFFF00"/>
                </a:solidFill>
              </a:rPr>
              <a:t>Capote stated, “separated from him, Perry felt ‘like somebody covered with sores. Somebody only a big nut would have anything to do with’” (260).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81400"/>
            <a:ext cx="2740930" cy="2763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614485"/>
            <a:ext cx="3962400" cy="4572000"/>
          </a:xfrm>
        </p:spPr>
        <p:txBody>
          <a:bodyPr>
            <a:normAutofit fontScale="92500"/>
          </a:bodyPr>
          <a:lstStyle/>
          <a:p>
            <a:pPr marL="0" indent="0">
              <a:buNone/>
            </a:pPr>
            <a:r>
              <a:rPr lang="en-US" sz="4000" dirty="0" smtClean="0"/>
              <a:t>Quotation marks should NOT be used for emphasis. </a:t>
            </a:r>
            <a:endParaRPr lang="en-US" sz="4000" dirty="0"/>
          </a:p>
          <a:p>
            <a:pPr marL="0" indent="0">
              <a:buNone/>
            </a:pPr>
            <a:endParaRPr lang="en-US" sz="4000" dirty="0" smtClean="0">
              <a:solidFill>
                <a:srgbClr val="FFFF00"/>
              </a:solidFill>
            </a:endParaRPr>
          </a:p>
          <a:p>
            <a:pPr marL="0" indent="0">
              <a:buNone/>
            </a:pPr>
            <a:r>
              <a:rPr lang="en-US" sz="4000" dirty="0" smtClean="0">
                <a:solidFill>
                  <a:srgbClr val="FFFF00"/>
                </a:solidFill>
              </a:rPr>
              <a:t>Air quotes are for sarcasm or extra emphasis. </a:t>
            </a:r>
            <a:endParaRPr lang="en-US" sz="4000" dirty="0">
              <a:solidFill>
                <a:srgbClr val="FFFF00"/>
              </a:solidFill>
            </a:endParaRPr>
          </a:p>
        </p:txBody>
      </p:sp>
      <p:sp>
        <p:nvSpPr>
          <p:cNvPr id="3" name="Title 2"/>
          <p:cNvSpPr>
            <a:spLocks noGrp="1"/>
          </p:cNvSpPr>
          <p:nvPr>
            <p:ph type="title"/>
          </p:nvPr>
        </p:nvSpPr>
        <p:spPr/>
        <p:txBody>
          <a:bodyPr/>
          <a:lstStyle/>
          <a:p>
            <a:r>
              <a:rPr lang="en-US" dirty="0" smtClean="0">
                <a:solidFill>
                  <a:srgbClr val="FFFF00"/>
                </a:solidFill>
              </a:rPr>
              <a:t>Punctuation: Quotation Marks (“”)</a:t>
            </a:r>
            <a:endParaRPr lang="en-US" dirty="0">
              <a:solidFill>
                <a:srgbClr val="FFFF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798"/>
            <a:ext cx="3162300" cy="4143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9693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581400" cy="4572000"/>
          </a:xfrm>
        </p:spPr>
        <p:txBody>
          <a:bodyPr>
            <a:normAutofit fontScale="77500" lnSpcReduction="20000"/>
          </a:bodyPr>
          <a:lstStyle/>
          <a:p>
            <a:pPr>
              <a:buNone/>
            </a:pPr>
            <a:r>
              <a:rPr lang="en-US" b="1" dirty="0" smtClean="0"/>
              <a:t>When word processing:</a:t>
            </a:r>
          </a:p>
          <a:p>
            <a:r>
              <a:rPr lang="en-US" i="1" dirty="0" smtClean="0"/>
              <a:t>Italicize</a:t>
            </a:r>
            <a:r>
              <a:rPr lang="en-US" dirty="0" smtClean="0"/>
              <a:t> titles of books, newspapers, magazines, plays, films, long poems, television shows.</a:t>
            </a:r>
          </a:p>
          <a:p>
            <a:pPr>
              <a:buNone/>
            </a:pPr>
            <a:endParaRPr lang="en-US" dirty="0" smtClean="0"/>
          </a:p>
          <a:p>
            <a:pPr>
              <a:buNone/>
            </a:pPr>
            <a:r>
              <a:rPr lang="en-US" b="1" dirty="0" smtClean="0"/>
              <a:t>When hand writing:</a:t>
            </a:r>
          </a:p>
          <a:p>
            <a:r>
              <a:rPr lang="en-US" u="sng" dirty="0" smtClean="0"/>
              <a:t>Underline </a:t>
            </a:r>
            <a:r>
              <a:rPr lang="en-US" dirty="0" smtClean="0"/>
              <a:t>titles of books, newspapers, magazines, plays, films, long poems, television shows.</a:t>
            </a:r>
          </a:p>
          <a:p>
            <a:pPr>
              <a:buNone/>
            </a:pPr>
            <a:endParaRPr lang="en-US" dirty="0" smtClean="0"/>
          </a:p>
          <a:p>
            <a:pPr>
              <a:buNone/>
            </a:pPr>
            <a:r>
              <a:rPr lang="en-US" b="1" dirty="0" smtClean="0"/>
              <a:t>Always:</a:t>
            </a:r>
          </a:p>
          <a:p>
            <a:r>
              <a:rPr lang="en-US" dirty="0" smtClean="0"/>
              <a:t>Put quotes around titles of essays, short poems, short stories, articles.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solidFill>
                  <a:srgbClr val="FFFF00"/>
                </a:solidFill>
              </a:rPr>
              <a:t>Punctuation: Quotes</a:t>
            </a:r>
            <a:r>
              <a:rPr lang="en-US" dirty="0" smtClean="0"/>
              <a:t/>
            </a:r>
            <a:br>
              <a:rPr lang="en-US" dirty="0" smtClean="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199"/>
            <a:ext cx="3733800" cy="48955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267200"/>
            <a:ext cx="6400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81000" y="1443037"/>
            <a:ext cx="6781800" cy="4572000"/>
          </a:xfrm>
        </p:spPr>
        <p:txBody>
          <a:bodyPr>
            <a:normAutofit fontScale="77500" lnSpcReduction="20000"/>
          </a:bodyPr>
          <a:lstStyle/>
          <a:p>
            <a:pPr marL="0" indent="0">
              <a:buNone/>
            </a:pPr>
            <a:r>
              <a:rPr lang="en-US" sz="2800" dirty="0" smtClean="0"/>
              <a:t>Safe answer= NO</a:t>
            </a:r>
            <a:r>
              <a:rPr lang="en-US" sz="2800" dirty="0"/>
              <a:t>.</a:t>
            </a:r>
            <a:endParaRPr lang="en-US" sz="2800" dirty="0" smtClean="0"/>
          </a:p>
          <a:p>
            <a:pPr marL="0" indent="0">
              <a:buNone/>
            </a:pPr>
            <a:r>
              <a:rPr lang="en-US" sz="2800" dirty="0" smtClean="0"/>
              <a:t>Broad answer= NO</a:t>
            </a:r>
            <a:r>
              <a:rPr lang="en-US" sz="2800" dirty="0"/>
              <a:t>.</a:t>
            </a:r>
            <a:endParaRPr lang="en-US" sz="2800" dirty="0" smtClean="0"/>
          </a:p>
          <a:p>
            <a:pPr marL="0" lvl="1" indent="0">
              <a:spcBef>
                <a:spcPts val="600"/>
              </a:spcBef>
              <a:buClr>
                <a:schemeClr val="accent2"/>
              </a:buClr>
              <a:buNone/>
            </a:pPr>
            <a:endParaRPr lang="en-US" sz="2800" dirty="0"/>
          </a:p>
          <a:p>
            <a:pPr marL="0" lvl="1" indent="0">
              <a:spcBef>
                <a:spcPts val="600"/>
              </a:spcBef>
              <a:buClr>
                <a:schemeClr val="accent2"/>
              </a:buClr>
              <a:buNone/>
            </a:pPr>
            <a:r>
              <a:rPr lang="en-US" sz="2800" dirty="0" smtClean="0"/>
              <a:t>Should </a:t>
            </a:r>
            <a:r>
              <a:rPr lang="en-US" sz="2800" dirty="0"/>
              <a:t>I do this on the exam? </a:t>
            </a:r>
            <a:r>
              <a:rPr lang="en-US" sz="2800" dirty="0" smtClean="0"/>
              <a:t>NO.</a:t>
            </a:r>
          </a:p>
          <a:p>
            <a:pPr marL="0" lvl="1" indent="0">
              <a:spcBef>
                <a:spcPts val="600"/>
              </a:spcBef>
              <a:buClr>
                <a:schemeClr val="accent2"/>
              </a:buClr>
              <a:buNone/>
            </a:pPr>
            <a:endParaRPr lang="en-US" sz="2800" dirty="0"/>
          </a:p>
          <a:p>
            <a:pPr marL="0" lvl="1" indent="0">
              <a:spcBef>
                <a:spcPts val="600"/>
              </a:spcBef>
              <a:buClr>
                <a:schemeClr val="accent2"/>
              </a:buClr>
              <a:buNone/>
            </a:pPr>
            <a:r>
              <a:rPr lang="en-US" sz="3100" dirty="0" smtClean="0"/>
              <a:t>Does </a:t>
            </a:r>
            <a:r>
              <a:rPr lang="en-US" sz="3100" dirty="0" smtClean="0"/>
              <a:t>Mrs. </a:t>
            </a:r>
            <a:r>
              <a:rPr lang="en-US" sz="3100" smtClean="0"/>
              <a:t>Snell like </a:t>
            </a:r>
            <a:r>
              <a:rPr lang="en-US" sz="3100" dirty="0"/>
              <a:t>questions in </a:t>
            </a:r>
            <a:r>
              <a:rPr lang="en-US" sz="3100" dirty="0" smtClean="0"/>
              <a:t>papers? NO.</a:t>
            </a:r>
            <a:endParaRPr lang="en-US" sz="3100" dirty="0"/>
          </a:p>
          <a:p>
            <a:pPr marL="0" lvl="1" indent="0">
              <a:spcBef>
                <a:spcPts val="600"/>
              </a:spcBef>
              <a:buClr>
                <a:schemeClr val="accent2"/>
              </a:buClr>
              <a:buNone/>
            </a:pPr>
            <a:endParaRPr lang="en-US" sz="2800" dirty="0"/>
          </a:p>
          <a:p>
            <a:pPr marL="0" lvl="1" indent="0">
              <a:spcBef>
                <a:spcPts val="600"/>
              </a:spcBef>
              <a:buClr>
                <a:schemeClr val="accent2"/>
              </a:buClr>
              <a:buNone/>
            </a:pPr>
            <a:r>
              <a:rPr lang="en-US" sz="2800" dirty="0"/>
              <a:t>But what about as an attention getter? NO…NEVER!</a:t>
            </a:r>
          </a:p>
          <a:p>
            <a:pPr marL="0" indent="0">
              <a:buNone/>
            </a:pPr>
            <a:endParaRPr lang="en-US" sz="2800" dirty="0" smtClean="0"/>
          </a:p>
          <a:p>
            <a:pPr marL="0" indent="0">
              <a:buNone/>
            </a:pPr>
            <a:r>
              <a:rPr lang="en-US" sz="2800" dirty="0" smtClean="0"/>
              <a:t>Precise answer= Yes, if used correctly.</a:t>
            </a:r>
          </a:p>
          <a:p>
            <a:pPr lvl="1"/>
            <a:r>
              <a:rPr lang="en-US" sz="2800" dirty="0" smtClean="0"/>
              <a:t>For example, in an argumentative essay, you can use </a:t>
            </a:r>
            <a:r>
              <a:rPr lang="en-US" sz="2800" u="sng" dirty="0" smtClean="0"/>
              <a:t>rhetorical questions </a:t>
            </a:r>
            <a:r>
              <a:rPr lang="en-US" sz="2800" dirty="0" smtClean="0"/>
              <a:t>to strengthen your argument. </a:t>
            </a:r>
            <a:endParaRPr lang="en-US" sz="2800" dirty="0"/>
          </a:p>
          <a:p>
            <a:pPr lvl="1">
              <a:buNone/>
            </a:pPr>
            <a:endParaRPr lang="en-US" dirty="0"/>
          </a:p>
        </p:txBody>
      </p:sp>
      <p:sp>
        <p:nvSpPr>
          <p:cNvPr id="3" name="Title 2"/>
          <p:cNvSpPr>
            <a:spLocks noGrp="1"/>
          </p:cNvSpPr>
          <p:nvPr>
            <p:ph type="title"/>
          </p:nvPr>
        </p:nvSpPr>
        <p:spPr/>
        <p:txBody>
          <a:bodyPr>
            <a:normAutofit/>
          </a:bodyPr>
          <a:lstStyle/>
          <a:p>
            <a:r>
              <a:rPr lang="en-US" sz="3200" dirty="0" smtClean="0">
                <a:solidFill>
                  <a:srgbClr val="FFFF00"/>
                </a:solidFill>
              </a:rPr>
              <a:t>SHOULD I USE QUESTIONS IN MY WRITING?</a:t>
            </a:r>
            <a:endParaRPr lang="en-US" sz="3200" dirty="0">
              <a:solidFill>
                <a:srgbClr val="FFFF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7010400" y="1524000"/>
            <a:ext cx="1676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7200" dirty="0" smtClean="0">
                <a:solidFill>
                  <a:srgbClr val="FFFF00"/>
                </a:solidFill>
              </a:rPr>
              <a:t>Diction</a:t>
            </a:r>
            <a:endParaRPr lang="en-US" sz="72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733800" cy="4572000"/>
          </a:xfrm>
        </p:spPr>
        <p:txBody>
          <a:bodyPr>
            <a:noAutofit/>
          </a:bodyPr>
          <a:lstStyle/>
          <a:p>
            <a:pPr marL="0" indent="0">
              <a:buNone/>
            </a:pPr>
            <a:r>
              <a:rPr lang="en-US" sz="2800" dirty="0" smtClean="0"/>
              <a:t>Use active verbs whenever possible</a:t>
            </a:r>
          </a:p>
          <a:p>
            <a:pPr marL="0" indent="0">
              <a:buNone/>
            </a:pPr>
            <a:r>
              <a:rPr lang="en-US" dirty="0" smtClean="0">
                <a:solidFill>
                  <a:srgbClr val="FFFF00"/>
                </a:solidFill>
              </a:rPr>
              <a:t>Example: “Capote says”  vs. “Capote is saying”</a:t>
            </a: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r>
              <a:rPr lang="en-US" u="sng" dirty="0">
                <a:solidFill>
                  <a:srgbClr val="FFFF00"/>
                </a:solidFill>
              </a:rPr>
              <a:t>NOT</a:t>
            </a:r>
            <a:r>
              <a:rPr lang="en-US" dirty="0">
                <a:solidFill>
                  <a:srgbClr val="FFFF00"/>
                </a:solidFill>
              </a:rPr>
              <a:t> ACTIVE VERBS:</a:t>
            </a:r>
          </a:p>
          <a:p>
            <a:pPr marL="0" indent="0">
              <a:buNone/>
            </a:pPr>
            <a:r>
              <a:rPr lang="en-US" dirty="0">
                <a:solidFill>
                  <a:srgbClr val="FFFF00"/>
                </a:solidFill>
              </a:rPr>
              <a:t>“am,” “is,” “are,” “was,” “were,” and “been”</a:t>
            </a:r>
            <a:endParaRPr lang="en-US" sz="2800" dirty="0"/>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endParaRPr lang="en-US" dirty="0" smtClean="0">
              <a:solidFill>
                <a:srgbClr val="FFFF00"/>
              </a:solidFill>
            </a:endParaRPr>
          </a:p>
          <a:p>
            <a:pPr marL="0" indent="0">
              <a:buNone/>
            </a:pPr>
            <a:endParaRPr lang="en-US" dirty="0" smtClean="0">
              <a:solidFill>
                <a:srgbClr val="FFFF00"/>
              </a:solidFill>
            </a:endParaRPr>
          </a:p>
          <a:p>
            <a:pPr marL="0" indent="0">
              <a:buNone/>
            </a:pPr>
            <a:endParaRPr lang="en-US" dirty="0">
              <a:solidFill>
                <a:srgbClr val="FFFF00"/>
              </a:solidFill>
            </a:endParaRPr>
          </a:p>
        </p:txBody>
      </p:sp>
      <p:sp>
        <p:nvSpPr>
          <p:cNvPr id="3" name="Title 2"/>
          <p:cNvSpPr>
            <a:spLocks noGrp="1"/>
          </p:cNvSpPr>
          <p:nvPr>
            <p:ph type="title"/>
          </p:nvPr>
        </p:nvSpPr>
        <p:spPr/>
        <p:txBody>
          <a:bodyPr/>
          <a:lstStyle/>
          <a:p>
            <a:r>
              <a:rPr lang="en-US" dirty="0" smtClean="0">
                <a:solidFill>
                  <a:srgbClr val="FFFF00"/>
                </a:solidFill>
              </a:rPr>
              <a:t>Diction: Active Verbs</a:t>
            </a:r>
            <a:endParaRPr lang="en-US" dirty="0">
              <a:solidFill>
                <a:srgbClr val="FFFF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212" y="1295400"/>
            <a:ext cx="396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943600" cy="4572000"/>
          </a:xfrm>
        </p:spPr>
        <p:txBody>
          <a:bodyPr>
            <a:normAutofit fontScale="92500" lnSpcReduction="20000"/>
          </a:bodyPr>
          <a:lstStyle/>
          <a:p>
            <a:r>
              <a:rPr lang="en-US" sz="3600" u="sng" dirty="0" smtClean="0"/>
              <a:t>First person </a:t>
            </a:r>
            <a:r>
              <a:rPr lang="en-US" sz="3600" dirty="0" smtClean="0"/>
              <a:t>is acceptable when writing a narrative. </a:t>
            </a:r>
            <a:endParaRPr lang="en-US" sz="3600" dirty="0"/>
          </a:p>
          <a:p>
            <a:pPr marL="0" indent="0">
              <a:buNone/>
            </a:pPr>
            <a:endParaRPr lang="en-US" sz="3600" dirty="0" smtClean="0"/>
          </a:p>
          <a:p>
            <a:r>
              <a:rPr lang="en-US" sz="3600" dirty="0" smtClean="0"/>
              <a:t>All other essays and research papers are to be written in </a:t>
            </a:r>
            <a:r>
              <a:rPr lang="en-US" sz="3600" u="sng" dirty="0" smtClean="0"/>
              <a:t>third person</a:t>
            </a:r>
            <a:r>
              <a:rPr lang="en-US" sz="3600" dirty="0" smtClean="0"/>
              <a:t>. </a:t>
            </a:r>
            <a:endParaRPr lang="en-US" sz="3600" dirty="0"/>
          </a:p>
          <a:p>
            <a:pPr marL="0" indent="0">
              <a:buNone/>
            </a:pPr>
            <a:endParaRPr lang="en-US" sz="3600" dirty="0" smtClean="0"/>
          </a:p>
          <a:p>
            <a:pPr lvl="1"/>
            <a:r>
              <a:rPr lang="en-US" sz="2800" dirty="0" smtClean="0"/>
              <a:t>Second person “you,” “your,” and “yourself” should never be used in formal writing unless they are part of a direct quotation.</a:t>
            </a:r>
            <a:endParaRPr lang="en-US" sz="2800" dirty="0"/>
          </a:p>
        </p:txBody>
      </p:sp>
      <p:sp>
        <p:nvSpPr>
          <p:cNvPr id="3" name="Title 2"/>
          <p:cNvSpPr>
            <a:spLocks noGrp="1"/>
          </p:cNvSpPr>
          <p:nvPr>
            <p:ph type="title"/>
          </p:nvPr>
        </p:nvSpPr>
        <p:spPr/>
        <p:txBody>
          <a:bodyPr/>
          <a:lstStyle/>
          <a:p>
            <a:r>
              <a:rPr lang="en-US" dirty="0" smtClean="0">
                <a:solidFill>
                  <a:srgbClr val="FFFF00"/>
                </a:solidFill>
              </a:rPr>
              <a:t>Person (Point of View)</a:t>
            </a:r>
            <a:endParaRPr lang="en-US" dirty="0">
              <a:solidFill>
                <a:srgbClr val="FFFF00"/>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663" l="0" r="100000"/>
                    </a14:imgEffect>
                  </a14:imgLayer>
                </a14:imgProps>
              </a:ext>
              <a:ext uri="{28A0092B-C50C-407E-A947-70E740481C1C}">
                <a14:useLocalDpi xmlns:a14="http://schemas.microsoft.com/office/drawing/2010/main" val="0"/>
              </a:ext>
            </a:extLst>
          </a:blip>
          <a:srcRect/>
          <a:stretch>
            <a:fillRect/>
          </a:stretch>
        </p:blipFill>
        <p:spPr bwMode="auto">
          <a:xfrm>
            <a:off x="6019800" y="1600200"/>
            <a:ext cx="253687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382000" cy="4572000"/>
          </a:xfrm>
        </p:spPr>
        <p:txBody>
          <a:bodyPr/>
          <a:lstStyle/>
          <a:p>
            <a:pPr marL="274320" lvl="1">
              <a:spcBef>
                <a:spcPts val="600"/>
              </a:spcBef>
              <a:buClr>
                <a:schemeClr val="accent2"/>
              </a:buClr>
            </a:pPr>
            <a:r>
              <a:rPr lang="en-US" dirty="0">
                <a:solidFill>
                  <a:srgbClr val="FFFF00"/>
                </a:solidFill>
              </a:rPr>
              <a:t>Tentative verbs, like “seems” and “appears,” show your insecurity about what you are saying. REPLACE them with forceful, positive verbs</a:t>
            </a:r>
            <a:r>
              <a:rPr lang="en-US" dirty="0" smtClean="0">
                <a:solidFill>
                  <a:srgbClr val="FFFF00"/>
                </a:solidFill>
              </a:rPr>
              <a:t>.</a:t>
            </a:r>
          </a:p>
          <a:p>
            <a:pPr marL="0" lvl="1" indent="0">
              <a:spcBef>
                <a:spcPts val="600"/>
              </a:spcBef>
              <a:buClr>
                <a:schemeClr val="accent2"/>
              </a:buClr>
              <a:buNone/>
            </a:pPr>
            <a:endParaRPr lang="en-US" dirty="0" smtClean="0">
              <a:solidFill>
                <a:srgbClr val="FFFF00"/>
              </a:solidFill>
            </a:endParaRPr>
          </a:p>
          <a:p>
            <a:pPr marL="274320" lvl="1">
              <a:spcBef>
                <a:spcPts val="600"/>
              </a:spcBef>
              <a:buClr>
                <a:schemeClr val="accent2"/>
              </a:buClr>
            </a:pPr>
            <a:r>
              <a:rPr lang="en-US" dirty="0" smtClean="0">
                <a:solidFill>
                  <a:srgbClr val="FFFF00"/>
                </a:solidFill>
              </a:rPr>
              <a:t>Avoid statements like “Capote tries to show…”  He wasn’t a professional writer because he failed to communicate his points. </a:t>
            </a:r>
            <a:endParaRPr lang="en-US" dirty="0">
              <a:solidFill>
                <a:srgbClr val="FFFF00"/>
              </a:solidFill>
            </a:endParaRPr>
          </a:p>
          <a:p>
            <a:endParaRPr lang="en-US" dirty="0"/>
          </a:p>
        </p:txBody>
      </p:sp>
      <p:sp>
        <p:nvSpPr>
          <p:cNvPr id="3" name="Title 2"/>
          <p:cNvSpPr>
            <a:spLocks noGrp="1"/>
          </p:cNvSpPr>
          <p:nvPr>
            <p:ph type="title"/>
          </p:nvPr>
        </p:nvSpPr>
        <p:spPr/>
        <p:txBody>
          <a:bodyPr/>
          <a:lstStyle/>
          <a:p>
            <a:r>
              <a:rPr lang="en-US" dirty="0">
                <a:solidFill>
                  <a:srgbClr val="FFFF00"/>
                </a:solidFill>
              </a:rPr>
              <a:t>Diction: </a:t>
            </a:r>
            <a:r>
              <a:rPr lang="en-US" dirty="0" smtClean="0">
                <a:solidFill>
                  <a:srgbClr val="FFFF00"/>
                </a:solidFill>
              </a:rPr>
              <a:t>Tentative </a:t>
            </a:r>
            <a:r>
              <a:rPr lang="en-US" dirty="0">
                <a:solidFill>
                  <a:srgbClr val="FFFF00"/>
                </a:solidFill>
              </a:rPr>
              <a:t>Verbs</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5" t="4396" r="1045" b="17710"/>
          <a:stretch/>
        </p:blipFill>
        <p:spPr bwMode="auto">
          <a:xfrm>
            <a:off x="0" y="4419600"/>
            <a:ext cx="9144000" cy="219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424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581400" cy="4572000"/>
          </a:xfrm>
        </p:spPr>
        <p:txBody>
          <a:bodyPr>
            <a:normAutofit fontScale="92500" lnSpcReduction="10000"/>
          </a:bodyPr>
          <a:lstStyle/>
          <a:p>
            <a:pPr marL="0" indent="0">
              <a:buNone/>
            </a:pPr>
            <a:r>
              <a:rPr lang="en-US" sz="3200" dirty="0" smtClean="0"/>
              <a:t>Avoid unnecessary intensifiers, such as “so,” “very,” and “obviously”</a:t>
            </a:r>
          </a:p>
          <a:p>
            <a:pPr marL="0" indent="0">
              <a:buNone/>
            </a:pPr>
            <a:endParaRPr lang="en-US" sz="4000" dirty="0">
              <a:solidFill>
                <a:srgbClr val="FFFF00"/>
              </a:solidFill>
            </a:endParaRPr>
          </a:p>
          <a:p>
            <a:pPr marL="0" indent="0">
              <a:buNone/>
            </a:pPr>
            <a:r>
              <a:rPr lang="en-US" sz="3000" dirty="0" smtClean="0">
                <a:solidFill>
                  <a:srgbClr val="FFFF00"/>
                </a:solidFill>
              </a:rPr>
              <a:t>The quality of your insight will reveal itself in well-chosen words and precise phrases. </a:t>
            </a:r>
          </a:p>
          <a:p>
            <a:pPr marL="0" indent="0">
              <a:buNone/>
            </a:pPr>
            <a:endParaRPr lang="en-US" sz="3000" dirty="0" smtClean="0">
              <a:solidFill>
                <a:srgbClr val="FFFF00"/>
              </a:solidFill>
            </a:endParaRPr>
          </a:p>
        </p:txBody>
      </p:sp>
      <p:sp>
        <p:nvSpPr>
          <p:cNvPr id="3" name="Title 2"/>
          <p:cNvSpPr>
            <a:spLocks noGrp="1"/>
          </p:cNvSpPr>
          <p:nvPr>
            <p:ph type="title"/>
          </p:nvPr>
        </p:nvSpPr>
        <p:spPr/>
        <p:txBody>
          <a:bodyPr/>
          <a:lstStyle/>
          <a:p>
            <a:r>
              <a:rPr lang="en-US" dirty="0" smtClean="0">
                <a:solidFill>
                  <a:srgbClr val="FFFF00"/>
                </a:solidFill>
              </a:rPr>
              <a:t>Diction: Adjectives</a:t>
            </a:r>
            <a:endParaRPr lang="en-US" dirty="0">
              <a:solidFill>
                <a:srgbClr val="FFFF00"/>
              </a:solidFill>
            </a:endParaRPr>
          </a:p>
        </p:txBody>
      </p:sp>
      <p:sp>
        <p:nvSpPr>
          <p:cNvPr id="4" name="TextBox 3"/>
          <p:cNvSpPr txBox="1"/>
          <p:nvPr/>
        </p:nvSpPr>
        <p:spPr>
          <a:xfrm>
            <a:off x="4114800" y="1828800"/>
            <a:ext cx="4572000" cy="4001095"/>
          </a:xfrm>
          <a:prstGeom prst="rect">
            <a:avLst/>
          </a:prstGeom>
          <a:solidFill>
            <a:schemeClr val="accent1"/>
          </a:solidFill>
          <a:ln>
            <a:solidFill>
              <a:schemeClr val="accent2"/>
            </a:solidFill>
          </a:ln>
        </p:spPr>
        <p:txBody>
          <a:bodyPr wrap="square" rtlCol="0">
            <a:spAutoFit/>
          </a:bodyPr>
          <a:lstStyle/>
          <a:p>
            <a:pPr algn="ctr"/>
            <a:r>
              <a:rPr lang="en-US" sz="3200" dirty="0" smtClean="0"/>
              <a:t>Avoid wordiness: </a:t>
            </a:r>
          </a:p>
          <a:p>
            <a:endParaRPr lang="en-US" dirty="0"/>
          </a:p>
          <a:p>
            <a:r>
              <a:rPr lang="en-US" sz="2800" dirty="0" smtClean="0"/>
              <a:t>That movie was amazing.</a:t>
            </a:r>
          </a:p>
          <a:p>
            <a:endParaRPr lang="en-US" sz="2800" dirty="0"/>
          </a:p>
          <a:p>
            <a:r>
              <a:rPr lang="en-US" sz="2800" dirty="0" smtClean="0"/>
              <a:t>That movie was so amazing.</a:t>
            </a:r>
          </a:p>
          <a:p>
            <a:endParaRPr lang="en-US" sz="2800" dirty="0"/>
          </a:p>
          <a:p>
            <a:r>
              <a:rPr lang="en-US" sz="2800" dirty="0" smtClean="0"/>
              <a:t>Obviously, that movie was very extremely amazing. </a:t>
            </a:r>
            <a:endParaRPr lang="en-US" sz="2800" dirty="0"/>
          </a:p>
          <a:p>
            <a:endParaRPr lang="en-US" dirty="0" smtClean="0"/>
          </a:p>
          <a:p>
            <a:endParaRPr lang="en-US" dirty="0"/>
          </a:p>
        </p:txBody>
      </p:sp>
      <p:sp>
        <p:nvSpPr>
          <p:cNvPr id="5" name="Right Arrow 4"/>
          <p:cNvSpPr/>
          <p:nvPr/>
        </p:nvSpPr>
        <p:spPr>
          <a:xfrm>
            <a:off x="3505200" y="2667000"/>
            <a:ext cx="685800" cy="38100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6400800" cy="2057400"/>
          </a:xfrm>
        </p:spPr>
        <p:txBody>
          <a:bodyPr>
            <a:normAutofit fontScale="85000" lnSpcReduction="10000"/>
          </a:bodyPr>
          <a:lstStyle/>
          <a:p>
            <a:pPr>
              <a:buNone/>
            </a:pPr>
            <a:r>
              <a:rPr lang="en-US" sz="3600" dirty="0" smtClean="0"/>
              <a:t>Avoid using slang, regional colloquialisms, and contractions.</a:t>
            </a:r>
            <a:endParaRPr lang="en-US" sz="3600" dirty="0"/>
          </a:p>
          <a:p>
            <a:pPr>
              <a:buNone/>
            </a:pPr>
            <a:r>
              <a:rPr lang="en-US" sz="3200" dirty="0" smtClean="0">
                <a:solidFill>
                  <a:srgbClr val="FFFF00"/>
                </a:solidFill>
              </a:rPr>
              <a:t>Example: spell out “do not” instead of using “don’t”</a:t>
            </a:r>
          </a:p>
          <a:p>
            <a:endParaRPr lang="en-US" dirty="0"/>
          </a:p>
        </p:txBody>
      </p:sp>
      <p:sp>
        <p:nvSpPr>
          <p:cNvPr id="3" name="Title 2"/>
          <p:cNvSpPr>
            <a:spLocks noGrp="1"/>
          </p:cNvSpPr>
          <p:nvPr>
            <p:ph type="title"/>
          </p:nvPr>
        </p:nvSpPr>
        <p:spPr/>
        <p:txBody>
          <a:bodyPr/>
          <a:lstStyle/>
          <a:p>
            <a:r>
              <a:rPr lang="en-US" dirty="0" smtClean="0">
                <a:solidFill>
                  <a:srgbClr val="FFFF00"/>
                </a:solidFill>
              </a:rPr>
              <a:t>Diction: Colloquialisms</a:t>
            </a:r>
            <a:endParaRPr lang="en-US" dirty="0">
              <a:solidFill>
                <a:srgbClr val="FFFF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57433"/>
            <a:ext cx="426799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620973" y="3954439"/>
            <a:ext cx="3429000" cy="190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0973" y="4419600"/>
            <a:ext cx="2427027" cy="923330"/>
          </a:xfrm>
          <a:prstGeom prst="rect">
            <a:avLst/>
          </a:prstGeom>
          <a:noFill/>
        </p:spPr>
        <p:txBody>
          <a:bodyPr wrap="square" rtlCol="0">
            <a:spAutoFit/>
          </a:bodyPr>
          <a:lstStyle/>
          <a:p>
            <a:r>
              <a:rPr lang="en-US" dirty="0" smtClean="0"/>
              <a:t>Your formal essays should </a:t>
            </a:r>
            <a:r>
              <a:rPr lang="en-US" u="sng" dirty="0" smtClean="0"/>
              <a:t>not</a:t>
            </a:r>
            <a:r>
              <a:rPr lang="en-US" dirty="0" smtClean="0"/>
              <a:t> sound like</a:t>
            </a:r>
          </a:p>
          <a:p>
            <a:r>
              <a:rPr lang="en-US" dirty="0" smtClean="0"/>
              <a:t>Huckleberry Finn.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733800" cy="4572000"/>
          </a:xfrm>
        </p:spPr>
        <p:txBody>
          <a:bodyPr>
            <a:normAutofit/>
          </a:bodyPr>
          <a:lstStyle/>
          <a:p>
            <a:pPr marL="365760" lvl="1" indent="0">
              <a:buNone/>
            </a:pPr>
            <a:r>
              <a:rPr lang="en-US" dirty="0" smtClean="0">
                <a:solidFill>
                  <a:srgbClr val="FFFF00"/>
                </a:solidFill>
              </a:rPr>
              <a:t>NEVER say NEVER</a:t>
            </a:r>
          </a:p>
          <a:p>
            <a:pPr marL="365760" lvl="1" indent="0">
              <a:buNone/>
            </a:pPr>
            <a:endParaRPr lang="en-US" dirty="0" smtClean="0">
              <a:solidFill>
                <a:srgbClr val="FFFF00"/>
              </a:solidFill>
            </a:endParaRPr>
          </a:p>
          <a:p>
            <a:pPr marL="365760" lvl="1" indent="0">
              <a:buNone/>
            </a:pPr>
            <a:r>
              <a:rPr lang="en-US" dirty="0" smtClean="0">
                <a:solidFill>
                  <a:srgbClr val="FFFF00"/>
                </a:solidFill>
              </a:rPr>
              <a:t>Also, avoid other absolutes including “always,” “everybody,” “nobody,” etc</a:t>
            </a:r>
            <a:r>
              <a:rPr lang="en-US" dirty="0" smtClean="0"/>
              <a:t>. </a:t>
            </a:r>
          </a:p>
          <a:p>
            <a:pPr marL="365760" lvl="1" indent="0">
              <a:buNone/>
            </a:pPr>
            <a:endParaRPr lang="en-US" dirty="0"/>
          </a:p>
          <a:p>
            <a:pPr marL="365760" lvl="1" indent="0">
              <a:buNone/>
            </a:pPr>
            <a:r>
              <a:rPr lang="en-US" sz="2000" dirty="0" smtClean="0"/>
              <a:t>These can be misconstrued as hasty generalizations</a:t>
            </a:r>
            <a:endParaRPr lang="en-US" sz="2000" dirty="0"/>
          </a:p>
        </p:txBody>
      </p:sp>
      <p:sp>
        <p:nvSpPr>
          <p:cNvPr id="3" name="Title 2"/>
          <p:cNvSpPr>
            <a:spLocks noGrp="1"/>
          </p:cNvSpPr>
          <p:nvPr>
            <p:ph type="title"/>
          </p:nvPr>
        </p:nvSpPr>
        <p:spPr/>
        <p:txBody>
          <a:bodyPr/>
          <a:lstStyle/>
          <a:p>
            <a:r>
              <a:rPr lang="en-US" dirty="0" smtClean="0">
                <a:solidFill>
                  <a:srgbClr val="FFFF00"/>
                </a:solidFill>
              </a:rPr>
              <a:t>Diction: Absolutes</a:t>
            </a:r>
            <a:endParaRPr lang="en-US" dirty="0">
              <a:solidFill>
                <a:srgbClr val="FFFF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381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2651760"/>
        </p:xfrm>
        <a:graphic>
          <a:graphicData uri="http://schemas.openxmlformats.org/drawingml/2006/table">
            <a:tbl>
              <a:tblPr firstRow="1" bandRow="1">
                <a:tableStyleId>{21E4AEA4-8DFA-4A89-87EB-49C32662AFE0}</a:tableStyleId>
              </a:tblPr>
              <a:tblGrid>
                <a:gridCol w="4114800"/>
                <a:gridCol w="4114800"/>
              </a:tblGrid>
              <a:tr h="294640">
                <a:tc>
                  <a:txBody>
                    <a:bodyPr/>
                    <a:lstStyle/>
                    <a:p>
                      <a:pPr algn="ctr"/>
                      <a:r>
                        <a:rPr lang="en-US" sz="5400" dirty="0" smtClean="0"/>
                        <a:t>IT’S</a:t>
                      </a:r>
                      <a:endParaRPr lang="en-US" sz="5400" dirty="0"/>
                    </a:p>
                  </a:txBody>
                  <a:tcPr/>
                </a:tc>
                <a:tc>
                  <a:txBody>
                    <a:bodyPr/>
                    <a:lstStyle/>
                    <a:p>
                      <a:pPr algn="ctr"/>
                      <a:r>
                        <a:rPr lang="en-US" sz="5400" dirty="0" smtClean="0"/>
                        <a:t>IT</a:t>
                      </a:r>
                      <a:r>
                        <a:rPr lang="en-US" sz="5400" baseline="0" dirty="0" smtClean="0"/>
                        <a:t>S</a:t>
                      </a:r>
                      <a:endParaRPr lang="en-US" sz="5400" dirty="0"/>
                    </a:p>
                  </a:txBody>
                  <a:tcPr/>
                </a:tc>
              </a:tr>
              <a:tr h="370840">
                <a:tc>
                  <a:txBody>
                    <a:bodyPr/>
                    <a:lstStyle/>
                    <a:p>
                      <a:r>
                        <a:rPr lang="en-US" sz="3600" dirty="0" smtClean="0"/>
                        <a:t>Always means</a:t>
                      </a:r>
                      <a:r>
                        <a:rPr lang="en-US" sz="3600" baseline="0" dirty="0" smtClean="0"/>
                        <a:t> “it is”</a:t>
                      </a:r>
                      <a:endParaRPr lang="en-US" sz="3600" dirty="0"/>
                    </a:p>
                  </a:txBody>
                  <a:tcPr/>
                </a:tc>
                <a:tc>
                  <a:txBody>
                    <a:bodyPr/>
                    <a:lstStyle/>
                    <a:p>
                      <a:r>
                        <a:rPr lang="en-US" sz="3600" dirty="0" smtClean="0"/>
                        <a:t>Is a possessive</a:t>
                      </a:r>
                      <a:r>
                        <a:rPr lang="en-US" sz="3600" baseline="0" dirty="0" smtClean="0"/>
                        <a:t> pronoun or indefinite gender</a:t>
                      </a:r>
                      <a:endParaRPr lang="en-US" sz="3600" dirty="0"/>
                    </a:p>
                  </a:txBody>
                  <a:tcPr/>
                </a:tc>
              </a:tr>
            </a:tbl>
          </a:graphicData>
        </a:graphic>
      </p:graphicFrame>
      <p:sp>
        <p:nvSpPr>
          <p:cNvPr id="3" name="Title 2"/>
          <p:cNvSpPr>
            <a:spLocks noGrp="1"/>
          </p:cNvSpPr>
          <p:nvPr>
            <p:ph type="title"/>
          </p:nvPr>
        </p:nvSpPr>
        <p:spPr/>
        <p:txBody>
          <a:bodyPr>
            <a:normAutofit/>
          </a:bodyPr>
          <a:lstStyle/>
          <a:p>
            <a:r>
              <a:rPr lang="en-US" dirty="0" smtClean="0">
                <a:solidFill>
                  <a:srgbClr val="FFFF00"/>
                </a:solidFill>
              </a:rPr>
              <a:t>Diction: Homonyms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328160"/>
        </p:xfrm>
        <a:graphic>
          <a:graphicData uri="http://schemas.openxmlformats.org/drawingml/2006/table">
            <a:tbl>
              <a:tblPr firstRow="1" bandRow="1">
                <a:tableStyleId>{00A15C55-8517-42AA-B614-E9B94910E393}</a:tableStyleId>
              </a:tblPr>
              <a:tblGrid>
                <a:gridCol w="2362200"/>
                <a:gridCol w="3124200"/>
                <a:gridCol w="2743200"/>
              </a:tblGrid>
              <a:tr h="370840">
                <a:tc>
                  <a:txBody>
                    <a:bodyPr/>
                    <a:lstStyle/>
                    <a:p>
                      <a:pPr algn="ctr"/>
                      <a:r>
                        <a:rPr lang="en-US" sz="4400" dirty="0" smtClean="0"/>
                        <a:t>Their</a:t>
                      </a:r>
                      <a:endParaRPr lang="en-US" sz="4400" dirty="0"/>
                    </a:p>
                  </a:txBody>
                  <a:tcPr/>
                </a:tc>
                <a:tc>
                  <a:txBody>
                    <a:bodyPr/>
                    <a:lstStyle/>
                    <a:p>
                      <a:pPr algn="ctr"/>
                      <a:r>
                        <a:rPr lang="en-US" sz="4400" dirty="0" smtClean="0"/>
                        <a:t>There</a:t>
                      </a:r>
                      <a:endParaRPr lang="en-US" sz="4400" dirty="0"/>
                    </a:p>
                  </a:txBody>
                  <a:tcPr/>
                </a:tc>
                <a:tc>
                  <a:txBody>
                    <a:bodyPr/>
                    <a:lstStyle/>
                    <a:p>
                      <a:pPr algn="ctr"/>
                      <a:r>
                        <a:rPr lang="en-US" sz="4400" dirty="0" smtClean="0"/>
                        <a:t>They’re</a:t>
                      </a:r>
                      <a:endParaRPr lang="en-US" sz="4400" dirty="0"/>
                    </a:p>
                  </a:txBody>
                  <a:tcPr/>
                </a:tc>
              </a:tr>
              <a:tr h="370840">
                <a:tc>
                  <a:txBody>
                    <a:bodyPr/>
                    <a:lstStyle/>
                    <a:p>
                      <a:r>
                        <a:rPr lang="en-US" sz="3600" dirty="0" smtClean="0"/>
                        <a:t>Possessive  pronoun</a:t>
                      </a:r>
                      <a:endParaRPr lang="en-US" sz="3600" dirty="0"/>
                    </a:p>
                  </a:txBody>
                  <a:tcPr/>
                </a:tc>
                <a:tc>
                  <a:txBody>
                    <a:bodyPr/>
                    <a:lstStyle/>
                    <a:p>
                      <a:r>
                        <a:rPr lang="en-US" sz="3600" dirty="0" smtClean="0"/>
                        <a:t>Demonstrative pronoun</a:t>
                      </a:r>
                      <a:endParaRPr lang="en-US" sz="3600" dirty="0"/>
                    </a:p>
                  </a:txBody>
                  <a:tcPr/>
                </a:tc>
                <a:tc>
                  <a:txBody>
                    <a:bodyPr/>
                    <a:lstStyle/>
                    <a:p>
                      <a:r>
                        <a:rPr lang="en-US" sz="3600" dirty="0" smtClean="0"/>
                        <a:t>Contraction</a:t>
                      </a:r>
                      <a:r>
                        <a:rPr lang="en-US" sz="3600" baseline="0" dirty="0" smtClean="0"/>
                        <a:t> for “they are”</a:t>
                      </a:r>
                    </a:p>
                    <a:p>
                      <a:endParaRPr lang="en-US" sz="3600" baseline="0" dirty="0" smtClean="0"/>
                    </a:p>
                    <a:p>
                      <a:r>
                        <a:rPr lang="en-US" sz="2400" baseline="0" dirty="0" smtClean="0"/>
                        <a:t>*Remember to not use contractions in formal writing and you won’t misuse this one.</a:t>
                      </a:r>
                      <a:endParaRPr lang="en-US" sz="2400" dirty="0"/>
                    </a:p>
                  </a:txBody>
                  <a:tcPr/>
                </a:tc>
              </a:tr>
            </a:tbl>
          </a:graphicData>
        </a:graphic>
      </p:graphicFrame>
      <p:sp>
        <p:nvSpPr>
          <p:cNvPr id="3" name="Title 2"/>
          <p:cNvSpPr>
            <a:spLocks noGrp="1"/>
          </p:cNvSpPr>
          <p:nvPr>
            <p:ph type="title"/>
          </p:nvPr>
        </p:nvSpPr>
        <p:spPr/>
        <p:txBody>
          <a:bodyPr/>
          <a:lstStyle/>
          <a:p>
            <a:r>
              <a:rPr lang="en-US" dirty="0" smtClean="0">
                <a:solidFill>
                  <a:srgbClr val="FFFF00"/>
                </a:solidFill>
              </a:rPr>
              <a:t>Diction: Homonyms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230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3200" dirty="0" smtClean="0"/>
                        <a:t>Affect</a:t>
                      </a:r>
                      <a:endParaRPr lang="en-US" sz="3200" dirty="0"/>
                    </a:p>
                  </a:txBody>
                  <a:tcPr/>
                </a:tc>
                <a:tc>
                  <a:txBody>
                    <a:bodyPr/>
                    <a:lstStyle/>
                    <a:p>
                      <a:pPr algn="ctr"/>
                      <a:r>
                        <a:rPr lang="en-US" sz="3200" dirty="0" smtClean="0"/>
                        <a:t>Effect</a:t>
                      </a:r>
                      <a:endParaRPr lang="en-US" sz="3200" dirty="0"/>
                    </a:p>
                  </a:txBody>
                  <a:tcPr/>
                </a:tc>
              </a:tr>
              <a:tr h="370840">
                <a:tc>
                  <a:txBody>
                    <a:bodyPr/>
                    <a:lstStyle/>
                    <a:p>
                      <a:r>
                        <a:rPr lang="en-US" b="1" dirty="0" smtClean="0">
                          <a:solidFill>
                            <a:schemeClr val="accent2"/>
                          </a:solidFill>
                        </a:rPr>
                        <a:t>-As a Verb</a:t>
                      </a:r>
                    </a:p>
                    <a:p>
                      <a:r>
                        <a:rPr lang="en-US" b="1" dirty="0" smtClean="0">
                          <a:solidFill>
                            <a:schemeClr val="accent2"/>
                          </a:solidFill>
                        </a:rPr>
                        <a:t>Means</a:t>
                      </a:r>
                      <a:r>
                        <a:rPr lang="en-US" b="1" baseline="0" dirty="0" smtClean="0">
                          <a:solidFill>
                            <a:schemeClr val="accent2"/>
                          </a:solidFill>
                        </a:rPr>
                        <a:t> “to cause a change in, to produce an effect, and to display falseness or pretense”</a:t>
                      </a:r>
                    </a:p>
                    <a:p>
                      <a:endParaRPr lang="en-US" b="1" dirty="0" smtClean="0"/>
                    </a:p>
                    <a:p>
                      <a:endParaRPr lang="en-US" dirty="0"/>
                    </a:p>
                  </a:txBody>
                  <a:tcPr/>
                </a:tc>
                <a:tc>
                  <a:txBody>
                    <a:bodyPr/>
                    <a:lstStyle/>
                    <a:p>
                      <a:r>
                        <a:rPr lang="en-US" dirty="0" smtClean="0"/>
                        <a:t>-As</a:t>
                      </a:r>
                      <a:r>
                        <a:rPr lang="en-US" baseline="0" dirty="0" smtClean="0"/>
                        <a:t> a Verb</a:t>
                      </a:r>
                      <a:endParaRPr lang="en-US" dirty="0" smtClean="0"/>
                    </a:p>
                    <a:p>
                      <a:r>
                        <a:rPr lang="en-US" dirty="0" smtClean="0"/>
                        <a:t>Means</a:t>
                      </a:r>
                      <a:r>
                        <a:rPr lang="en-US" baseline="0" dirty="0" smtClean="0"/>
                        <a:t> “to cause or bring about”</a:t>
                      </a:r>
                      <a:endParaRPr lang="en-US" dirty="0"/>
                    </a:p>
                  </a:txBody>
                  <a:tcPr/>
                </a:tc>
              </a:tr>
              <a:tr h="370840">
                <a:tc>
                  <a:txBody>
                    <a:bodyPr/>
                    <a:lstStyle/>
                    <a:p>
                      <a:r>
                        <a:rPr lang="en-US" dirty="0" smtClean="0"/>
                        <a:t>-As</a:t>
                      </a:r>
                      <a:r>
                        <a:rPr lang="en-US" baseline="0" dirty="0" smtClean="0"/>
                        <a:t> a Noun</a:t>
                      </a:r>
                    </a:p>
                    <a:p>
                      <a:r>
                        <a:rPr lang="en-US" baseline="0" dirty="0" smtClean="0"/>
                        <a:t>Means “a feeling, an emotion”</a:t>
                      </a:r>
                      <a:endParaRPr lang="en-US" dirty="0"/>
                    </a:p>
                  </a:txBody>
                  <a:tcPr/>
                </a:tc>
                <a:tc>
                  <a:txBody>
                    <a:bodyPr/>
                    <a:lstStyle/>
                    <a:p>
                      <a:r>
                        <a:rPr lang="en-US" dirty="0" smtClean="0">
                          <a:solidFill>
                            <a:schemeClr val="accent2"/>
                          </a:solidFill>
                        </a:rPr>
                        <a:t>-</a:t>
                      </a:r>
                      <a:r>
                        <a:rPr lang="en-US" b="1" dirty="0" smtClean="0">
                          <a:solidFill>
                            <a:schemeClr val="accent2"/>
                          </a:solidFill>
                        </a:rPr>
                        <a:t>As a Noun</a:t>
                      </a:r>
                    </a:p>
                    <a:p>
                      <a:r>
                        <a:rPr lang="en-US" b="1" dirty="0" smtClean="0">
                          <a:solidFill>
                            <a:schemeClr val="accent2"/>
                          </a:solidFill>
                        </a:rPr>
                        <a:t>Means “a consequence,</a:t>
                      </a:r>
                      <a:r>
                        <a:rPr lang="en-US" b="1" baseline="0" dirty="0" smtClean="0">
                          <a:solidFill>
                            <a:schemeClr val="accent2"/>
                          </a:solidFill>
                        </a:rPr>
                        <a:t> result, change”</a:t>
                      </a:r>
                      <a:endParaRPr lang="en-US" b="1" dirty="0">
                        <a:solidFill>
                          <a:schemeClr val="accent2"/>
                        </a:solidFill>
                      </a:endParaRPr>
                    </a:p>
                  </a:txBody>
                  <a:tcPr/>
                </a:tc>
              </a:tr>
            </a:tbl>
          </a:graphicData>
        </a:graphic>
      </p:graphicFrame>
      <p:sp>
        <p:nvSpPr>
          <p:cNvPr id="3" name="Title 2"/>
          <p:cNvSpPr>
            <a:spLocks noGrp="1"/>
          </p:cNvSpPr>
          <p:nvPr>
            <p:ph type="title"/>
          </p:nvPr>
        </p:nvSpPr>
        <p:spPr/>
        <p:txBody>
          <a:bodyPr/>
          <a:lstStyle/>
          <a:p>
            <a:r>
              <a:rPr lang="en-US" dirty="0" smtClean="0">
                <a:solidFill>
                  <a:srgbClr val="FFFF00"/>
                </a:solidFill>
              </a:rPr>
              <a:t>Diction: Confusion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663440"/>
        </p:xfrm>
        <a:graphic>
          <a:graphicData uri="http://schemas.openxmlformats.org/drawingml/2006/table">
            <a:tbl>
              <a:tblPr firstRow="1" bandRow="1">
                <a:tableStyleId>{F2DE63D5-997A-4646-A377-4702673A728D}</a:tableStyleId>
              </a:tblPr>
              <a:tblGrid>
                <a:gridCol w="4114800"/>
                <a:gridCol w="4114800"/>
              </a:tblGrid>
              <a:tr h="370840">
                <a:tc>
                  <a:txBody>
                    <a:bodyPr/>
                    <a:lstStyle/>
                    <a:p>
                      <a:pPr algn="ctr"/>
                      <a:r>
                        <a:rPr lang="en-US" sz="3600" dirty="0" smtClean="0"/>
                        <a:t>LAY</a:t>
                      </a:r>
                      <a:endParaRPr lang="en-US" sz="3600" dirty="0"/>
                    </a:p>
                  </a:txBody>
                  <a:tcPr/>
                </a:tc>
                <a:tc>
                  <a:txBody>
                    <a:bodyPr/>
                    <a:lstStyle/>
                    <a:p>
                      <a:pPr algn="ctr"/>
                      <a:r>
                        <a:rPr lang="en-US" sz="3600" dirty="0" smtClean="0"/>
                        <a:t>LIE</a:t>
                      </a:r>
                      <a:endParaRPr lang="en-US" sz="3600" dirty="0"/>
                    </a:p>
                  </a:txBody>
                  <a:tcPr/>
                </a:tc>
              </a:tr>
              <a:tr h="467360">
                <a:tc>
                  <a:txBody>
                    <a:bodyPr/>
                    <a:lstStyle/>
                    <a:p>
                      <a:r>
                        <a:rPr lang="en-US" sz="3600" dirty="0" smtClean="0">
                          <a:solidFill>
                            <a:schemeClr val="tx1"/>
                          </a:solidFill>
                        </a:rPr>
                        <a:t>“to</a:t>
                      </a:r>
                      <a:r>
                        <a:rPr lang="en-US" sz="3600" baseline="0" dirty="0" smtClean="0">
                          <a:solidFill>
                            <a:schemeClr val="tx1"/>
                          </a:solidFill>
                        </a:rPr>
                        <a:t> place or put”</a:t>
                      </a:r>
                    </a:p>
                    <a:p>
                      <a:r>
                        <a:rPr lang="en-US" sz="3600" baseline="0" dirty="0" smtClean="0">
                          <a:solidFill>
                            <a:schemeClr val="tx1"/>
                          </a:solidFill>
                        </a:rPr>
                        <a:t>Example: Please lay your books down.</a:t>
                      </a:r>
                      <a:endParaRPr lang="en-US" sz="3600" dirty="0">
                        <a:solidFill>
                          <a:schemeClr val="tx1"/>
                        </a:solidFill>
                      </a:endParaRPr>
                    </a:p>
                  </a:txBody>
                  <a:tcPr/>
                </a:tc>
                <a:tc>
                  <a:txBody>
                    <a:bodyPr/>
                    <a:lstStyle/>
                    <a:p>
                      <a:r>
                        <a:rPr lang="en-US" sz="3600" dirty="0" smtClean="0">
                          <a:solidFill>
                            <a:schemeClr val="tx1"/>
                          </a:solidFill>
                        </a:rPr>
                        <a:t>“to recline or rest”</a:t>
                      </a:r>
                    </a:p>
                    <a:p>
                      <a:r>
                        <a:rPr lang="en-US" sz="3600" dirty="0" smtClean="0">
                          <a:solidFill>
                            <a:schemeClr val="tx1"/>
                          </a:solidFill>
                        </a:rPr>
                        <a:t>Example:</a:t>
                      </a:r>
                      <a:r>
                        <a:rPr lang="en-US" sz="3600" baseline="0" dirty="0" smtClean="0">
                          <a:solidFill>
                            <a:schemeClr val="tx1"/>
                          </a:solidFill>
                        </a:rPr>
                        <a:t> I’m going to lie down in my bed.</a:t>
                      </a:r>
                      <a:endParaRPr lang="en-US" sz="3600" dirty="0">
                        <a:solidFill>
                          <a:schemeClr val="tx1"/>
                        </a:solidFill>
                      </a:endParaRPr>
                    </a:p>
                  </a:txBody>
                  <a:tcPr/>
                </a:tc>
              </a:tr>
              <a:tr h="370840">
                <a:tc>
                  <a:txBody>
                    <a:bodyPr/>
                    <a:lstStyle/>
                    <a:p>
                      <a:r>
                        <a:rPr lang="en-US" sz="3600" dirty="0" smtClean="0">
                          <a:solidFill>
                            <a:schemeClr val="tx1"/>
                          </a:solidFill>
                        </a:rPr>
                        <a:t>Laying:</a:t>
                      </a:r>
                      <a:r>
                        <a:rPr lang="en-US" sz="3600" baseline="0" dirty="0" smtClean="0">
                          <a:solidFill>
                            <a:schemeClr val="tx1"/>
                          </a:solidFill>
                        </a:rPr>
                        <a:t> present tense</a:t>
                      </a:r>
                    </a:p>
                    <a:p>
                      <a:r>
                        <a:rPr lang="en-US" sz="3600" baseline="0" dirty="0" smtClean="0">
                          <a:solidFill>
                            <a:schemeClr val="tx1"/>
                          </a:solidFill>
                        </a:rPr>
                        <a:t>Laid: past tense</a:t>
                      </a:r>
                      <a:endParaRPr lang="en-US" sz="3600" dirty="0">
                        <a:solidFill>
                          <a:schemeClr val="tx1"/>
                        </a:solidFill>
                      </a:endParaRPr>
                    </a:p>
                  </a:txBody>
                  <a:tcPr/>
                </a:tc>
                <a:tc>
                  <a:txBody>
                    <a:bodyPr/>
                    <a:lstStyle/>
                    <a:p>
                      <a:r>
                        <a:rPr lang="en-US" sz="3600" dirty="0" smtClean="0">
                          <a:solidFill>
                            <a:schemeClr val="tx1"/>
                          </a:solidFill>
                        </a:rPr>
                        <a:t>Lying:</a:t>
                      </a:r>
                      <a:r>
                        <a:rPr lang="en-US" sz="3600" baseline="0" dirty="0" smtClean="0">
                          <a:solidFill>
                            <a:schemeClr val="tx1"/>
                          </a:solidFill>
                        </a:rPr>
                        <a:t> present tense</a:t>
                      </a:r>
                    </a:p>
                    <a:p>
                      <a:r>
                        <a:rPr lang="en-US" sz="3600" baseline="0" dirty="0" smtClean="0">
                          <a:solidFill>
                            <a:schemeClr val="tx1"/>
                          </a:solidFill>
                        </a:rPr>
                        <a:t>Lay: past tense</a:t>
                      </a:r>
                      <a:endParaRPr lang="en-US" sz="3600" dirty="0">
                        <a:solidFill>
                          <a:schemeClr val="tx1"/>
                        </a:solidFill>
                      </a:endParaRPr>
                    </a:p>
                  </a:txBody>
                  <a:tcPr/>
                </a:tc>
              </a:tr>
            </a:tbl>
          </a:graphicData>
        </a:graphic>
      </p:graphicFrame>
      <p:sp>
        <p:nvSpPr>
          <p:cNvPr id="3" name="Title 2"/>
          <p:cNvSpPr>
            <a:spLocks noGrp="1"/>
          </p:cNvSpPr>
          <p:nvPr>
            <p:ph type="title"/>
          </p:nvPr>
        </p:nvSpPr>
        <p:spPr/>
        <p:txBody>
          <a:bodyPr/>
          <a:lstStyle/>
          <a:p>
            <a:r>
              <a:rPr lang="en-US" dirty="0" smtClean="0">
                <a:solidFill>
                  <a:srgbClr val="FFFF00"/>
                </a:solidFill>
              </a:rPr>
              <a:t>Diction: Confusion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77952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r>
                        <a:rPr lang="en-US" sz="3600" dirty="0" smtClean="0"/>
                        <a:t>FEWER</a:t>
                      </a:r>
                      <a:endParaRPr lang="en-US" sz="3600" dirty="0"/>
                    </a:p>
                  </a:txBody>
                  <a:tcPr/>
                </a:tc>
                <a:tc>
                  <a:txBody>
                    <a:bodyPr/>
                    <a:lstStyle/>
                    <a:p>
                      <a:pPr algn="ctr"/>
                      <a:r>
                        <a:rPr lang="en-US" sz="3600" dirty="0" smtClean="0"/>
                        <a:t>LESS</a:t>
                      </a:r>
                      <a:endParaRPr lang="en-US" sz="3600" dirty="0"/>
                    </a:p>
                  </a:txBody>
                  <a:tcPr/>
                </a:tc>
              </a:tr>
              <a:tr h="370840">
                <a:tc>
                  <a:txBody>
                    <a:bodyPr/>
                    <a:lstStyle/>
                    <a:p>
                      <a:r>
                        <a:rPr lang="en-US" sz="3600" dirty="0" smtClean="0"/>
                        <a:t>Fewer applies to units</a:t>
                      </a:r>
                    </a:p>
                    <a:p>
                      <a:r>
                        <a:rPr lang="en-US" sz="3200" dirty="0" smtClean="0"/>
                        <a:t>-Modifies a plural noun*</a:t>
                      </a:r>
                    </a:p>
                    <a:p>
                      <a:r>
                        <a:rPr lang="en-US" sz="3200" dirty="0" smtClean="0"/>
                        <a:t>Example:</a:t>
                      </a:r>
                      <a:r>
                        <a:rPr lang="en-US" sz="3200" baseline="0" dirty="0" smtClean="0"/>
                        <a:t> fewer people, things, ideas</a:t>
                      </a:r>
                      <a:endParaRPr lang="en-US" sz="3200" dirty="0"/>
                    </a:p>
                  </a:txBody>
                  <a:tcPr/>
                </a:tc>
                <a:tc>
                  <a:txBody>
                    <a:bodyPr/>
                    <a:lstStyle/>
                    <a:p>
                      <a:r>
                        <a:rPr lang="en-US" sz="3600" dirty="0" smtClean="0"/>
                        <a:t>Less applies to quantity</a:t>
                      </a:r>
                    </a:p>
                    <a:p>
                      <a:r>
                        <a:rPr lang="en-US" sz="3200" dirty="0" smtClean="0"/>
                        <a:t>-Modifies a singular</a:t>
                      </a:r>
                      <a:r>
                        <a:rPr lang="en-US" sz="3200" baseline="0" dirty="0" smtClean="0"/>
                        <a:t> noun*</a:t>
                      </a:r>
                    </a:p>
                    <a:p>
                      <a:r>
                        <a:rPr lang="en-US" sz="3200" baseline="0" dirty="0" smtClean="0"/>
                        <a:t>Example: less joy, anger, money</a:t>
                      </a:r>
                      <a:endParaRPr lang="en-US" sz="3200" dirty="0"/>
                    </a:p>
                  </a:txBody>
                  <a:tcPr/>
                </a:tc>
              </a:tr>
            </a:tbl>
          </a:graphicData>
        </a:graphic>
      </p:graphicFrame>
      <p:sp>
        <p:nvSpPr>
          <p:cNvPr id="3" name="Title 2"/>
          <p:cNvSpPr>
            <a:spLocks noGrp="1"/>
          </p:cNvSpPr>
          <p:nvPr>
            <p:ph type="title"/>
          </p:nvPr>
        </p:nvSpPr>
        <p:spPr/>
        <p:txBody>
          <a:bodyPr/>
          <a:lstStyle/>
          <a:p>
            <a:r>
              <a:rPr lang="en-US" dirty="0" smtClean="0">
                <a:solidFill>
                  <a:srgbClr val="FFFF00"/>
                </a:solidFill>
              </a:rPr>
              <a:t>Diction: Confusion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When enumerating points…</a:t>
            </a:r>
          </a:p>
          <a:p>
            <a:r>
              <a:rPr lang="en-US" sz="3200" i="1" dirty="0" smtClean="0"/>
              <a:t>First</a:t>
            </a:r>
            <a:r>
              <a:rPr lang="en-US" sz="3200" dirty="0" smtClean="0"/>
              <a:t> is preferable to </a:t>
            </a:r>
            <a:r>
              <a:rPr lang="en-US" sz="3200" i="1" dirty="0" smtClean="0"/>
              <a:t>firstly</a:t>
            </a:r>
            <a:r>
              <a:rPr lang="en-US" sz="3200" dirty="0" smtClean="0"/>
              <a:t>, </a:t>
            </a:r>
          </a:p>
          <a:p>
            <a:r>
              <a:rPr lang="en-US" sz="3200" i="1" dirty="0" smtClean="0"/>
              <a:t>Second</a:t>
            </a:r>
            <a:r>
              <a:rPr lang="en-US" sz="3200" dirty="0" smtClean="0"/>
              <a:t> is preferable to </a:t>
            </a:r>
            <a:r>
              <a:rPr lang="en-US" sz="3200" i="1" dirty="0" smtClean="0"/>
              <a:t>secondly</a:t>
            </a:r>
            <a:r>
              <a:rPr lang="en-US" sz="3200" dirty="0" smtClean="0"/>
              <a:t>, etc. </a:t>
            </a:r>
          </a:p>
          <a:p>
            <a:pPr>
              <a:buNone/>
            </a:pPr>
            <a:endParaRPr lang="en-US" sz="3200" dirty="0" smtClean="0"/>
          </a:p>
        </p:txBody>
      </p:sp>
      <p:sp>
        <p:nvSpPr>
          <p:cNvPr id="3" name="Title 2"/>
          <p:cNvSpPr>
            <a:spLocks noGrp="1"/>
          </p:cNvSpPr>
          <p:nvPr>
            <p:ph type="title"/>
          </p:nvPr>
        </p:nvSpPr>
        <p:spPr/>
        <p:txBody>
          <a:bodyPr>
            <a:normAutofit/>
          </a:bodyPr>
          <a:lstStyle/>
          <a:p>
            <a:r>
              <a:rPr lang="en-US" dirty="0" smtClean="0">
                <a:solidFill>
                  <a:srgbClr val="FFFF00"/>
                </a:solidFill>
              </a:rPr>
              <a:t>Diction: miscellaneous </a:t>
            </a:r>
            <a:r>
              <a:rPr lang="en-US" dirty="0" smtClean="0"/>
              <a:t>	</a:t>
            </a:r>
            <a:endParaRPr lang="en-US" dirty="0"/>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759" b="9228"/>
          <a:stretch/>
        </p:blipFill>
        <p:spPr bwMode="auto">
          <a:xfrm>
            <a:off x="685800" y="3425589"/>
            <a:ext cx="8001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Pronoun Chart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58596"/>
            <a:ext cx="7772400" cy="33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riped Right Arrow 4"/>
          <p:cNvSpPr/>
          <p:nvPr/>
        </p:nvSpPr>
        <p:spPr>
          <a:xfrm>
            <a:off x="2133600" y="3886200"/>
            <a:ext cx="990600" cy="9614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774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7174" y="1600200"/>
            <a:ext cx="5105401" cy="4572000"/>
          </a:xfrm>
        </p:spPr>
        <p:txBody>
          <a:bodyPr>
            <a:normAutofit/>
          </a:bodyPr>
          <a:lstStyle/>
          <a:p>
            <a:pPr marL="0" indent="0">
              <a:buNone/>
            </a:pPr>
            <a:r>
              <a:rPr lang="en-US" sz="2400" dirty="0"/>
              <a:t>U</a:t>
            </a:r>
            <a:r>
              <a:rPr lang="en-US" sz="2400" dirty="0" smtClean="0"/>
              <a:t>se </a:t>
            </a:r>
            <a:r>
              <a:rPr lang="en-US" sz="2400" i="1" u="sng" dirty="0"/>
              <a:t>farther </a:t>
            </a:r>
            <a:r>
              <a:rPr lang="en-US" sz="2400" dirty="0"/>
              <a:t>for </a:t>
            </a:r>
            <a:r>
              <a:rPr lang="en-US" sz="2400" b="1" u="sng" dirty="0"/>
              <a:t>spatial </a:t>
            </a:r>
            <a:r>
              <a:rPr lang="en-US" sz="2400" b="1" u="sng" dirty="0" smtClean="0"/>
              <a:t>distance </a:t>
            </a:r>
          </a:p>
          <a:p>
            <a:pPr marL="0" indent="0">
              <a:buNone/>
            </a:pPr>
            <a:r>
              <a:rPr lang="en-US" sz="1800" dirty="0" smtClean="0"/>
              <a:t>Ex. The hike </a:t>
            </a:r>
            <a:r>
              <a:rPr lang="en-US" sz="1800" dirty="0"/>
              <a:t>was farther than I </a:t>
            </a:r>
            <a:r>
              <a:rPr lang="en-US" sz="1800" dirty="0" smtClean="0"/>
              <a:t>thought</a:t>
            </a:r>
          </a:p>
          <a:p>
            <a:pPr marL="0" indent="0">
              <a:buNone/>
            </a:pPr>
            <a:endParaRPr lang="en-US" sz="2400" dirty="0"/>
          </a:p>
          <a:p>
            <a:pPr marL="0" indent="0">
              <a:buNone/>
            </a:pPr>
            <a:r>
              <a:rPr lang="en-US" sz="2400" dirty="0" smtClean="0"/>
              <a:t>Use </a:t>
            </a:r>
            <a:r>
              <a:rPr lang="en-US" sz="2400" i="1" u="sng" dirty="0" smtClean="0"/>
              <a:t>further</a:t>
            </a:r>
            <a:r>
              <a:rPr lang="en-US" sz="2400" dirty="0" smtClean="0"/>
              <a:t> </a:t>
            </a:r>
            <a:r>
              <a:rPr lang="en-US" sz="2400" dirty="0"/>
              <a:t>for more abstract meaning </a:t>
            </a:r>
            <a:endParaRPr lang="en-US" sz="2400" dirty="0" smtClean="0"/>
          </a:p>
          <a:p>
            <a:pPr marL="0" indent="0">
              <a:buNone/>
            </a:pPr>
            <a:r>
              <a:rPr lang="en-US" sz="1800" dirty="0" smtClean="0"/>
              <a:t>Ex. Further research will be required.</a:t>
            </a:r>
          </a:p>
          <a:p>
            <a:pPr marL="0" indent="0">
              <a:buNone/>
            </a:pPr>
            <a:r>
              <a:rPr lang="en-US" sz="1800" dirty="0" smtClean="0"/>
              <a:t>Ex. That </a:t>
            </a:r>
            <a:r>
              <a:rPr lang="en-US" sz="1800" dirty="0"/>
              <a:t>couldn’t be further from the </a:t>
            </a:r>
            <a:r>
              <a:rPr lang="en-US" sz="1800" dirty="0" smtClean="0"/>
              <a:t>truth</a:t>
            </a:r>
            <a:endParaRPr lang="en-US" sz="1800" dirty="0"/>
          </a:p>
          <a:p>
            <a:endParaRPr lang="en-US" sz="2400" dirty="0"/>
          </a:p>
        </p:txBody>
      </p:sp>
      <p:sp>
        <p:nvSpPr>
          <p:cNvPr id="3" name="Title 2"/>
          <p:cNvSpPr>
            <a:spLocks noGrp="1"/>
          </p:cNvSpPr>
          <p:nvPr>
            <p:ph type="title"/>
          </p:nvPr>
        </p:nvSpPr>
        <p:spPr/>
        <p:txBody>
          <a:bodyPr/>
          <a:lstStyle/>
          <a:p>
            <a:r>
              <a:rPr lang="en-US" dirty="0" smtClean="0"/>
              <a:t>Farther vs. Further</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19"/>
          <a:stretch/>
        </p:blipFill>
        <p:spPr bwMode="auto">
          <a:xfrm>
            <a:off x="685800" y="1828800"/>
            <a:ext cx="3148484" cy="431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798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59940" y="1447800"/>
            <a:ext cx="2355376" cy="4648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33400" y="1524000"/>
            <a:ext cx="5791200" cy="4572000"/>
          </a:xfrm>
          <a:ln>
            <a:solidFill>
              <a:schemeClr val="bg1"/>
            </a:solidFill>
          </a:ln>
        </p:spPr>
        <p:txBody>
          <a:bodyPr/>
          <a:lstStyle/>
          <a:p>
            <a:pPr marL="0" indent="0">
              <a:buNone/>
            </a:pPr>
            <a:r>
              <a:rPr lang="en-US" sz="3600" dirty="0" smtClean="0">
                <a:solidFill>
                  <a:schemeClr val="accent2"/>
                </a:solidFill>
              </a:rPr>
              <a:t>Spell out numbers zero-ten. </a:t>
            </a:r>
            <a:endParaRPr lang="en-US" sz="3600" dirty="0">
              <a:solidFill>
                <a:schemeClr val="accent2"/>
              </a:solidFill>
            </a:endParaRPr>
          </a:p>
          <a:p>
            <a:pPr marL="0" indent="0">
              <a:buNone/>
            </a:pPr>
            <a:r>
              <a:rPr lang="en-US" sz="3600" dirty="0" smtClean="0"/>
              <a:t>One, Three, Seven, Ten</a:t>
            </a:r>
          </a:p>
          <a:p>
            <a:pPr marL="0" indent="0">
              <a:buNone/>
            </a:pPr>
            <a:endParaRPr lang="en-US" sz="3600" dirty="0"/>
          </a:p>
          <a:p>
            <a:pPr marL="0" indent="0">
              <a:buNone/>
            </a:pPr>
            <a:r>
              <a:rPr lang="en-US" sz="3600" dirty="0">
                <a:solidFill>
                  <a:schemeClr val="accent2"/>
                </a:solidFill>
              </a:rPr>
              <a:t>11 and above can be </a:t>
            </a:r>
            <a:r>
              <a:rPr lang="en-US" sz="3600" dirty="0" smtClean="0">
                <a:solidFill>
                  <a:schemeClr val="accent2"/>
                </a:solidFill>
              </a:rPr>
              <a:t>digits</a:t>
            </a:r>
          </a:p>
          <a:p>
            <a:pPr marL="0" indent="0">
              <a:buNone/>
            </a:pPr>
            <a:r>
              <a:rPr lang="en-US" sz="3600" dirty="0" smtClean="0"/>
              <a:t>11, 1,003, 10,000,001</a:t>
            </a:r>
          </a:p>
          <a:p>
            <a:pPr marL="0" indent="0">
              <a:buNone/>
            </a:pPr>
            <a:endParaRPr lang="en-US" dirty="0"/>
          </a:p>
        </p:txBody>
      </p:sp>
      <p:sp>
        <p:nvSpPr>
          <p:cNvPr id="3" name="Title 2"/>
          <p:cNvSpPr>
            <a:spLocks noGrp="1"/>
          </p:cNvSpPr>
          <p:nvPr>
            <p:ph type="title"/>
          </p:nvPr>
        </p:nvSpPr>
        <p:spPr/>
        <p:txBody>
          <a:bodyPr/>
          <a:lstStyle/>
          <a:p>
            <a:r>
              <a:rPr lang="en-US" dirty="0" smtClean="0">
                <a:solidFill>
                  <a:srgbClr val="FFFF00"/>
                </a:solidFill>
              </a:rPr>
              <a:t>Diction: Numbers</a:t>
            </a:r>
            <a:endParaRPr lang="en-US" dirty="0">
              <a:solidFill>
                <a:srgbClr val="FFFF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190" y="1676400"/>
            <a:ext cx="2164876" cy="3886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59940" y="5599549"/>
            <a:ext cx="2362200" cy="323165"/>
          </a:xfrm>
          <a:prstGeom prst="rect">
            <a:avLst/>
          </a:prstGeom>
          <a:noFill/>
        </p:spPr>
        <p:txBody>
          <a:bodyPr wrap="square" rtlCol="0">
            <a:spAutoFit/>
          </a:bodyPr>
          <a:lstStyle/>
          <a:p>
            <a:pPr algn="ctr"/>
            <a:r>
              <a:rPr lang="en-US" sz="1500" dirty="0" smtClean="0"/>
              <a:t>What makes 11 so special?</a:t>
            </a:r>
            <a:endParaRPr lang="en-US" sz="1500" dirty="0"/>
          </a:p>
        </p:txBody>
      </p:sp>
    </p:spTree>
    <p:extLst>
      <p:ext uri="{BB962C8B-B14F-4D97-AF65-F5344CB8AC3E}">
        <p14:creationId xmlns:p14="http://schemas.microsoft.com/office/powerpoint/2010/main" val="3928098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hlinkClick r:id="rId2"/>
              </a:rPr>
              <a:t>http://</a:t>
            </a:r>
            <a:r>
              <a:rPr lang="en-US" smtClean="0">
                <a:hlinkClick r:id="rId2"/>
              </a:rPr>
              <a:t>www.youtube.com/watch?v=8Gv0H-vPoDc&amp;safety_mode=true&amp;persist_safety_mode=1</a:t>
            </a:r>
            <a:endParaRPr lang="en-US" smtClean="0"/>
          </a:p>
          <a:p>
            <a:endParaRPr lang="en-US"/>
          </a:p>
        </p:txBody>
      </p:sp>
      <p:sp>
        <p:nvSpPr>
          <p:cNvPr id="3" name="Title 2"/>
          <p:cNvSpPr>
            <a:spLocks noGrp="1"/>
          </p:cNvSpPr>
          <p:nvPr>
            <p:ph type="ctrTitle"/>
          </p:nvPr>
        </p:nvSpPr>
        <p:spPr/>
        <p:txBody>
          <a:bodyPr/>
          <a:lstStyle/>
          <a:p>
            <a:r>
              <a:rPr lang="en-US" sz="7200" dirty="0" smtClean="0">
                <a:solidFill>
                  <a:srgbClr val="FFFF00"/>
                </a:solidFill>
              </a:rPr>
              <a:t>Summative Remarks</a:t>
            </a:r>
            <a:endParaRPr lang="en-US" sz="7200"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1600200"/>
            <a:ext cx="5943600" cy="4572000"/>
          </a:xfrm>
        </p:spPr>
        <p:txBody>
          <a:bodyPr>
            <a:normAutofit fontScale="85000" lnSpcReduction="10000"/>
          </a:bodyPr>
          <a:lstStyle/>
          <a:p>
            <a:r>
              <a:rPr lang="en-US" sz="3200" dirty="0" smtClean="0"/>
              <a:t>Say what you have to say </a:t>
            </a:r>
            <a:r>
              <a:rPr lang="en-US" sz="3200" dirty="0" smtClean="0">
                <a:solidFill>
                  <a:srgbClr val="FFFF00"/>
                </a:solidFill>
              </a:rPr>
              <a:t>once and well. </a:t>
            </a:r>
          </a:p>
          <a:p>
            <a:r>
              <a:rPr lang="en-US" sz="3200" dirty="0" smtClean="0"/>
              <a:t>Get to the point and </a:t>
            </a:r>
            <a:r>
              <a:rPr lang="en-US" sz="3200" u="sng" dirty="0" smtClean="0">
                <a:solidFill>
                  <a:srgbClr val="FFFF00"/>
                </a:solidFill>
              </a:rPr>
              <a:t>do not </a:t>
            </a:r>
            <a:r>
              <a:rPr lang="en-US" sz="3200" dirty="0" smtClean="0">
                <a:solidFill>
                  <a:srgbClr val="FFFF00"/>
                </a:solidFill>
              </a:rPr>
              <a:t>be repetitive </a:t>
            </a:r>
            <a:r>
              <a:rPr lang="en-US" sz="3200" dirty="0" smtClean="0"/>
              <a:t>just to fill word requirements. </a:t>
            </a:r>
          </a:p>
          <a:p>
            <a:r>
              <a:rPr lang="en-US" sz="3200" dirty="0" smtClean="0"/>
              <a:t>Work toward writing that </a:t>
            </a:r>
            <a:r>
              <a:rPr lang="en-US" sz="3200" dirty="0" smtClean="0">
                <a:solidFill>
                  <a:srgbClr val="FFFF00"/>
                </a:solidFill>
              </a:rPr>
              <a:t>is </a:t>
            </a:r>
            <a:r>
              <a:rPr lang="en-US" sz="3200" b="1" u="sng" dirty="0" smtClean="0">
                <a:solidFill>
                  <a:srgbClr val="FFFF00"/>
                </a:solidFill>
              </a:rPr>
              <a:t>direct</a:t>
            </a:r>
            <a:r>
              <a:rPr lang="en-US" sz="3200" dirty="0" smtClean="0">
                <a:solidFill>
                  <a:srgbClr val="FFFF00"/>
                </a:solidFill>
              </a:rPr>
              <a:t> and </a:t>
            </a:r>
            <a:r>
              <a:rPr lang="en-US" sz="3200" b="1" u="sng" dirty="0" smtClean="0">
                <a:solidFill>
                  <a:srgbClr val="FFFF00"/>
                </a:solidFill>
              </a:rPr>
              <a:t>clear</a:t>
            </a:r>
            <a:r>
              <a:rPr lang="en-US" sz="3200" dirty="0" smtClean="0">
                <a:solidFill>
                  <a:srgbClr val="FFFF00"/>
                </a:solidFill>
              </a:rPr>
              <a:t>, </a:t>
            </a:r>
            <a:r>
              <a:rPr lang="en-US" sz="3200" b="1" u="sng" dirty="0" smtClean="0">
                <a:solidFill>
                  <a:srgbClr val="FFFF00"/>
                </a:solidFill>
              </a:rPr>
              <a:t>organized</a:t>
            </a:r>
            <a:r>
              <a:rPr lang="en-US" sz="3200" dirty="0" smtClean="0">
                <a:solidFill>
                  <a:srgbClr val="FFFF00"/>
                </a:solidFill>
              </a:rPr>
              <a:t> and </a:t>
            </a:r>
            <a:r>
              <a:rPr lang="en-US" sz="3200" b="1" u="sng" dirty="0" smtClean="0">
                <a:solidFill>
                  <a:srgbClr val="FFFF00"/>
                </a:solidFill>
              </a:rPr>
              <a:t>coherent</a:t>
            </a:r>
            <a:r>
              <a:rPr lang="en-US" sz="3200" dirty="0" smtClean="0">
                <a:solidFill>
                  <a:srgbClr val="FFFF00"/>
                </a:solidFill>
              </a:rPr>
              <a:t>, </a:t>
            </a:r>
            <a:r>
              <a:rPr lang="en-US" sz="3200" b="1" u="sng" dirty="0" smtClean="0">
                <a:solidFill>
                  <a:srgbClr val="FFFF00"/>
                </a:solidFill>
              </a:rPr>
              <a:t>forceful</a:t>
            </a:r>
            <a:r>
              <a:rPr lang="en-US" sz="3200" u="sng" dirty="0" smtClean="0">
                <a:solidFill>
                  <a:srgbClr val="FFFF00"/>
                </a:solidFill>
              </a:rPr>
              <a:t> </a:t>
            </a:r>
            <a:r>
              <a:rPr lang="en-US" sz="3200" dirty="0" smtClean="0">
                <a:solidFill>
                  <a:srgbClr val="FFFF00"/>
                </a:solidFill>
              </a:rPr>
              <a:t>and </a:t>
            </a:r>
            <a:r>
              <a:rPr lang="en-US" sz="3200" b="1" u="sng" dirty="0" smtClean="0">
                <a:solidFill>
                  <a:srgbClr val="FFFF00"/>
                </a:solidFill>
              </a:rPr>
              <a:t>convincing</a:t>
            </a:r>
            <a:r>
              <a:rPr lang="en-US" sz="3200" dirty="0" smtClean="0">
                <a:solidFill>
                  <a:srgbClr val="FFFF00"/>
                </a:solidFill>
              </a:rPr>
              <a:t>.</a:t>
            </a:r>
          </a:p>
          <a:p>
            <a:r>
              <a:rPr lang="en-US" sz="3200" dirty="0" smtClean="0"/>
              <a:t>ALWAYS read your paper aloud as you proofread; your ear may catch mistakes that your eye misses. </a:t>
            </a:r>
          </a:p>
          <a:p>
            <a:endParaRPr lang="en-US" dirty="0"/>
          </a:p>
        </p:txBody>
      </p:sp>
      <p:sp>
        <p:nvSpPr>
          <p:cNvPr id="3" name="Title 2"/>
          <p:cNvSpPr>
            <a:spLocks noGrp="1"/>
          </p:cNvSpPr>
          <p:nvPr>
            <p:ph type="title"/>
          </p:nvPr>
        </p:nvSpPr>
        <p:spPr/>
        <p:txBody>
          <a:bodyPr/>
          <a:lstStyle/>
          <a:p>
            <a:r>
              <a:rPr lang="en-US" dirty="0" smtClean="0">
                <a:solidFill>
                  <a:srgbClr val="FFFF00"/>
                </a:solidFill>
              </a:rPr>
              <a:t>To be a stellar formal writer…</a:t>
            </a:r>
            <a:endParaRPr lang="en-US" dirty="0">
              <a:solidFill>
                <a:srgbClr val="FFFF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36656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Active vs. Passive </a:t>
            </a:r>
            <a:endParaRPr lang="en-US" dirty="0"/>
          </a:p>
        </p:txBody>
      </p:sp>
      <p:sp>
        <p:nvSpPr>
          <p:cNvPr id="3" name="Title 2"/>
          <p:cNvSpPr>
            <a:spLocks noGrp="1"/>
          </p:cNvSpPr>
          <p:nvPr>
            <p:ph type="ctrTitle"/>
          </p:nvPr>
        </p:nvSpPr>
        <p:spPr/>
        <p:txBody>
          <a:bodyPr/>
          <a:lstStyle/>
          <a:p>
            <a:r>
              <a:rPr lang="en-US" sz="8800" dirty="0" smtClean="0">
                <a:solidFill>
                  <a:srgbClr val="FFFF00"/>
                </a:solidFill>
              </a:rPr>
              <a:t>Verbs</a:t>
            </a:r>
            <a:endParaRPr lang="en-US" sz="88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Writing in active voice is preferable to passive voice.</a:t>
            </a:r>
          </a:p>
          <a:p>
            <a:pPr marL="0" indent="0">
              <a:buNone/>
            </a:pPr>
            <a:endParaRPr lang="en-US" sz="4000" dirty="0"/>
          </a:p>
          <a:p>
            <a:pPr marL="0" indent="0">
              <a:buNone/>
            </a:pPr>
            <a:r>
              <a:rPr lang="en-US" sz="2400" dirty="0" smtClean="0"/>
              <a:t>Active Voice: </a:t>
            </a:r>
          </a:p>
          <a:p>
            <a:pPr marL="0" indent="0">
              <a:buNone/>
            </a:pPr>
            <a:r>
              <a:rPr lang="en-US" sz="2400" dirty="0" smtClean="0"/>
              <a:t>Truman Capote wrote </a:t>
            </a:r>
            <a:r>
              <a:rPr lang="en-US" sz="2400" u="sng" dirty="0" smtClean="0"/>
              <a:t>In Cold Blood</a:t>
            </a:r>
            <a:r>
              <a:rPr lang="en-US" sz="2400" dirty="0" smtClean="0"/>
              <a:t>.</a:t>
            </a:r>
          </a:p>
          <a:p>
            <a:pPr marL="0" indent="0">
              <a:buNone/>
            </a:pPr>
            <a:endParaRPr lang="en-US" sz="2400" dirty="0" smtClean="0"/>
          </a:p>
          <a:p>
            <a:pPr marL="0" indent="0">
              <a:buNone/>
            </a:pPr>
            <a:r>
              <a:rPr lang="en-US" sz="2400" dirty="0" smtClean="0"/>
              <a:t>Passive Voice:</a:t>
            </a:r>
          </a:p>
          <a:p>
            <a:pPr marL="0" indent="0">
              <a:buNone/>
            </a:pPr>
            <a:r>
              <a:rPr lang="en-US" sz="2400" u="sng" dirty="0" smtClean="0"/>
              <a:t>In Cold Blood </a:t>
            </a:r>
            <a:r>
              <a:rPr lang="en-US" sz="2400" dirty="0" smtClean="0"/>
              <a:t>was written by Truman Capote.  </a:t>
            </a:r>
          </a:p>
        </p:txBody>
      </p:sp>
      <p:sp>
        <p:nvSpPr>
          <p:cNvPr id="3" name="Title 2"/>
          <p:cNvSpPr>
            <a:spLocks noGrp="1"/>
          </p:cNvSpPr>
          <p:nvPr>
            <p:ph type="title"/>
          </p:nvPr>
        </p:nvSpPr>
        <p:spPr/>
        <p:txBody>
          <a:bodyPr/>
          <a:lstStyle/>
          <a:p>
            <a:r>
              <a:rPr lang="en-US" dirty="0" smtClean="0">
                <a:solidFill>
                  <a:srgbClr val="FFFF00"/>
                </a:solidFill>
              </a:rPr>
              <a:t>Tense</a:t>
            </a:r>
            <a:endParaRPr lang="en-US" dirty="0">
              <a:solidFill>
                <a:srgbClr val="FFFF00"/>
              </a:solidFill>
            </a:endParaRPr>
          </a:p>
        </p:txBody>
      </p:sp>
      <p:sp>
        <p:nvSpPr>
          <p:cNvPr id="5" name="Curved Up Arrow 4"/>
          <p:cNvSpPr/>
          <p:nvPr/>
        </p:nvSpPr>
        <p:spPr>
          <a:xfrm>
            <a:off x="1524000" y="4419600"/>
            <a:ext cx="1600200" cy="457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flipH="1">
            <a:off x="3352800" y="5666096"/>
            <a:ext cx="1600200" cy="609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74961"/>
            <a:ext cx="2261337" cy="23693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42630"/>
            <a:ext cx="5334000" cy="4572000"/>
          </a:xfrm>
        </p:spPr>
        <p:txBody>
          <a:bodyPr>
            <a:normAutofit fontScale="92500" lnSpcReduction="20000"/>
          </a:bodyPr>
          <a:lstStyle/>
          <a:p>
            <a:r>
              <a:rPr lang="en-US" sz="4000" dirty="0" smtClean="0"/>
              <a:t>It is important to be consistent with your verb tense.  Don’t switch between past and present tense. </a:t>
            </a:r>
          </a:p>
          <a:p>
            <a:pPr marL="365760" lvl="1" indent="0">
              <a:buNone/>
            </a:pPr>
            <a:endParaRPr lang="en-US" sz="4000" dirty="0" smtClean="0"/>
          </a:p>
          <a:p>
            <a:pPr marL="365760" lvl="1" indent="0">
              <a:buNone/>
            </a:pPr>
            <a:r>
              <a:rPr lang="en-US" sz="4000" dirty="0" smtClean="0">
                <a:solidFill>
                  <a:srgbClr val="FFFF00"/>
                </a:solidFill>
              </a:rPr>
              <a:t>Incorrect: </a:t>
            </a:r>
            <a:r>
              <a:rPr lang="en-US" sz="3000" dirty="0" smtClean="0">
                <a:solidFill>
                  <a:srgbClr val="FFFF00"/>
                </a:solidFill>
              </a:rPr>
              <a:t>“Capote </a:t>
            </a:r>
            <a:r>
              <a:rPr lang="en-US" sz="3000" u="sng" dirty="0">
                <a:solidFill>
                  <a:schemeClr val="accent2"/>
                </a:solidFill>
              </a:rPr>
              <a:t>writes</a:t>
            </a:r>
            <a:r>
              <a:rPr lang="en-US" sz="3000" u="sng" dirty="0">
                <a:solidFill>
                  <a:srgbClr val="FFFF00"/>
                </a:solidFill>
              </a:rPr>
              <a:t> </a:t>
            </a:r>
            <a:r>
              <a:rPr lang="en-US" sz="3000" dirty="0">
                <a:solidFill>
                  <a:srgbClr val="FFFF00"/>
                </a:solidFill>
              </a:rPr>
              <a:t>about Perry Smith and Dick </a:t>
            </a:r>
            <a:r>
              <a:rPr lang="en-US" sz="3000" dirty="0" err="1">
                <a:solidFill>
                  <a:srgbClr val="FFFF00"/>
                </a:solidFill>
              </a:rPr>
              <a:t>Hickock</a:t>
            </a:r>
            <a:r>
              <a:rPr lang="en-US" sz="3000" dirty="0">
                <a:solidFill>
                  <a:srgbClr val="FFFF00"/>
                </a:solidFill>
              </a:rPr>
              <a:t>. He </a:t>
            </a:r>
            <a:r>
              <a:rPr lang="en-US" sz="3000" u="sng" dirty="0">
                <a:solidFill>
                  <a:schemeClr val="accent2"/>
                </a:solidFill>
              </a:rPr>
              <a:t>wrote</a:t>
            </a:r>
            <a:r>
              <a:rPr lang="en-US" sz="3000" dirty="0">
                <a:solidFill>
                  <a:srgbClr val="FFFF00"/>
                </a:solidFill>
              </a:rPr>
              <a:t> the book because…”</a:t>
            </a:r>
          </a:p>
          <a:p>
            <a:endParaRPr lang="en-US" dirty="0"/>
          </a:p>
        </p:txBody>
      </p:sp>
      <p:sp>
        <p:nvSpPr>
          <p:cNvPr id="3" name="Title 2"/>
          <p:cNvSpPr>
            <a:spLocks noGrp="1"/>
          </p:cNvSpPr>
          <p:nvPr>
            <p:ph type="title"/>
          </p:nvPr>
        </p:nvSpPr>
        <p:spPr/>
        <p:txBody>
          <a:bodyPr/>
          <a:lstStyle/>
          <a:p>
            <a:r>
              <a:rPr lang="en-US" dirty="0" smtClean="0"/>
              <a:t>Verb Tense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14" r="9346"/>
          <a:stretch/>
        </p:blipFill>
        <p:spPr bwMode="auto">
          <a:xfrm>
            <a:off x="5791199" y="838200"/>
            <a:ext cx="2670403" cy="27241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5539020" y="4343400"/>
            <a:ext cx="2936825" cy="11358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86442" y="4724400"/>
            <a:ext cx="2209800" cy="307777"/>
          </a:xfrm>
          <a:prstGeom prst="rect">
            <a:avLst/>
          </a:prstGeom>
          <a:noFill/>
        </p:spPr>
        <p:txBody>
          <a:bodyPr wrap="square" rtlCol="0">
            <a:spAutoFit/>
          </a:bodyPr>
          <a:lstStyle/>
          <a:p>
            <a:r>
              <a:rPr lang="en-US" sz="1400" dirty="0" smtClean="0"/>
              <a:t>Capote wrote in the past.  </a:t>
            </a:r>
            <a:endParaRPr lang="en-US" sz="1400" dirty="0"/>
          </a:p>
        </p:txBody>
      </p:sp>
    </p:spTree>
    <p:extLst>
      <p:ext uri="{BB962C8B-B14F-4D97-AF65-F5344CB8AC3E}">
        <p14:creationId xmlns:p14="http://schemas.microsoft.com/office/powerpoint/2010/main" val="414841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7200" dirty="0" smtClean="0">
                <a:solidFill>
                  <a:srgbClr val="FFFF00"/>
                </a:solidFill>
              </a:rPr>
              <a:t>Sentence Structure </a:t>
            </a:r>
            <a:endParaRPr lang="en-US" sz="72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876800" cy="4572000"/>
          </a:xfrm>
        </p:spPr>
        <p:txBody>
          <a:bodyPr>
            <a:normAutofit fontScale="92500" lnSpcReduction="20000"/>
          </a:bodyPr>
          <a:lstStyle/>
          <a:p>
            <a:r>
              <a:rPr lang="en-US" sz="4000" dirty="0" smtClean="0"/>
              <a:t>Sentence Fragments</a:t>
            </a:r>
          </a:p>
          <a:p>
            <a:pPr marL="0" indent="0">
              <a:buNone/>
            </a:pPr>
            <a:r>
              <a:rPr lang="en-US" sz="4000" i="1" dirty="0" smtClean="0"/>
              <a:t>Able to leap buildings in a single bound. </a:t>
            </a:r>
          </a:p>
          <a:p>
            <a:pPr marL="0" indent="0">
              <a:buNone/>
            </a:pPr>
            <a:endParaRPr lang="en-US" sz="4000" dirty="0" smtClean="0"/>
          </a:p>
          <a:p>
            <a:r>
              <a:rPr lang="en-US" sz="4000" dirty="0" smtClean="0"/>
              <a:t>Run-on Sentences</a:t>
            </a:r>
          </a:p>
          <a:p>
            <a:pPr marL="0" indent="0">
              <a:buNone/>
            </a:pPr>
            <a:r>
              <a:rPr lang="en-US" sz="4000" i="1" dirty="0"/>
              <a:t>Clark had vanished he left his eyeglasses and coat in the telephone booth.</a:t>
            </a:r>
            <a:endParaRPr lang="en-US" sz="4000" dirty="0" smtClean="0"/>
          </a:p>
        </p:txBody>
      </p:sp>
      <p:sp>
        <p:nvSpPr>
          <p:cNvPr id="3" name="Title 2"/>
          <p:cNvSpPr>
            <a:spLocks noGrp="1"/>
          </p:cNvSpPr>
          <p:nvPr>
            <p:ph type="title"/>
          </p:nvPr>
        </p:nvSpPr>
        <p:spPr/>
        <p:txBody>
          <a:bodyPr/>
          <a:lstStyle/>
          <a:p>
            <a:r>
              <a:rPr lang="en-US" dirty="0" smtClean="0">
                <a:solidFill>
                  <a:srgbClr val="FFFF00"/>
                </a:solidFill>
              </a:rPr>
              <a:t>Sentence Structures to Avoid: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2971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457</TotalTime>
  <Words>1572</Words>
  <Application>Microsoft Office PowerPoint</Application>
  <PresentationFormat>On-screen Show (4:3)</PresentationFormat>
  <Paragraphs>234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Paper</vt:lpstr>
      <vt:lpstr>Notes on Formal Writing </vt:lpstr>
      <vt:lpstr>Point of View</vt:lpstr>
      <vt:lpstr>Person (Point of View)</vt:lpstr>
      <vt:lpstr>Pronoun Chart</vt:lpstr>
      <vt:lpstr>Verbs</vt:lpstr>
      <vt:lpstr>Tense</vt:lpstr>
      <vt:lpstr>Verb Tense</vt:lpstr>
      <vt:lpstr>Sentence Structure </vt:lpstr>
      <vt:lpstr>Sentence Structures to Avoid:</vt:lpstr>
      <vt:lpstr>Sentence Structures to Avoid:</vt:lpstr>
      <vt:lpstr>Avoiding Comma Splices</vt:lpstr>
      <vt:lpstr>Sentence Structure: Simple </vt:lpstr>
      <vt:lpstr>Sentence Structure: Compound</vt:lpstr>
      <vt:lpstr>Coordinating Conjunctions </vt:lpstr>
      <vt:lpstr>         Conjunctive Adverbs </vt:lpstr>
      <vt:lpstr>Correlative Conjunctions</vt:lpstr>
      <vt:lpstr>Sentence Structure: Complex</vt:lpstr>
      <vt:lpstr>Concision Tip:  </vt:lpstr>
      <vt:lpstr>Punctuation</vt:lpstr>
      <vt:lpstr>Punctuation: Oxford Commas (,)</vt:lpstr>
      <vt:lpstr>Punctuation: Exclamation Points (!)</vt:lpstr>
      <vt:lpstr>Punctuation: Hyphens (-) </vt:lpstr>
      <vt:lpstr>Punctuation: Colons (:)</vt:lpstr>
      <vt:lpstr>Punctuation: Quotes (“”)</vt:lpstr>
      <vt:lpstr>Punctuation: Quotation Marks (“”)</vt:lpstr>
      <vt:lpstr>  Punctuation: Quotes </vt:lpstr>
      <vt:lpstr>SHOULD I USE QUESTIONS IN MY WRITING?</vt:lpstr>
      <vt:lpstr>Diction</vt:lpstr>
      <vt:lpstr>Diction: Active Verbs</vt:lpstr>
      <vt:lpstr>Diction: Tentative Verbs</vt:lpstr>
      <vt:lpstr>Diction: Adjectives</vt:lpstr>
      <vt:lpstr>Diction: Colloquialisms</vt:lpstr>
      <vt:lpstr>Diction: Absolutes</vt:lpstr>
      <vt:lpstr>Diction: Homonyms</vt:lpstr>
      <vt:lpstr>Diction: Homonyms </vt:lpstr>
      <vt:lpstr>Diction: Confusion </vt:lpstr>
      <vt:lpstr>Diction: Confusion</vt:lpstr>
      <vt:lpstr>Diction: Confusion</vt:lpstr>
      <vt:lpstr>Diction: miscellaneous  </vt:lpstr>
      <vt:lpstr>Farther vs. Further</vt:lpstr>
      <vt:lpstr>Diction: Numbers</vt:lpstr>
      <vt:lpstr>Summative Remarks</vt:lpstr>
      <vt:lpstr>To be a stellar formal writer…</vt:lpstr>
    </vt:vector>
  </TitlesOfParts>
  <Company>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46</cp:revision>
  <dcterms:created xsi:type="dcterms:W3CDTF">2012-09-05T19:33:53Z</dcterms:created>
  <dcterms:modified xsi:type="dcterms:W3CDTF">2014-09-05T15:10:32Z</dcterms:modified>
</cp:coreProperties>
</file>